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1pPr>
    <a:lvl2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2pPr>
    <a:lvl3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3pPr>
    <a:lvl4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4pPr>
    <a:lvl5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5pPr>
    <a:lvl6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6pPr>
    <a:lvl7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7pPr>
    <a:lvl8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8pPr>
    <a:lvl9pPr marL="0" marR="0" indent="0" algn="l" defTabSz="584200" rtl="0" fontAlgn="auto" latinLnBrk="0" hangingPunct="0">
      <a:lnSpc>
        <a:spcPct val="120000"/>
      </a:lnSpc>
      <a:spcBef>
        <a:spcPts val="520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4F5C3F"/>
        </a:solidFill>
        <a:effectLst>
          <a:outerShdw sx="100000" sy="100000" kx="0" ky="0" algn="b" rotWithShape="0" blurRad="25400" dist="12700" dir="0">
            <a:srgbClr val="FFFFFF">
              <a:alpha val="45000"/>
            </a:srgbClr>
          </a:outerShdw>
        </a:effectLst>
        <a:uFillTx/>
        <a:latin typeface="+mn-lt"/>
        <a:ea typeface="+mn-ea"/>
        <a:cs typeface="+mn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5DA">
              <a:alpha val="6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0CFCA">
              <a:alpha val="75000"/>
            </a:srgbClr>
          </a:solidFill>
        </a:fill>
      </a:tcStyle>
    </a:band2H>
    <a:firstCol>
      <a:tcTxStyle b="off" i="off">
        <a:fontRef idx="minor">
          <a:schemeClr val="accent1">
            <a:satOff val="15300"/>
            <a:lumOff val="-29822"/>
            <a:alpha val="80000"/>
          </a:schemeClr>
        </a:fontRef>
        <a:schemeClr val="accent1">
          <a:satOff val="15300"/>
          <a:lumOff val="-29822"/>
          <a:alpha val="80000"/>
        </a:schemeClr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satOff val="15300"/>
                  <a:lumOff val="-29822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DD9AC">
              <a:alpha val="7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chemeClr val="accent1">
                  <a:satOff val="15300"/>
                  <a:lumOff val="-29822"/>
                  <a:alpha val="80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15300"/>
                  <a:lumOff val="-29822"/>
                  <a:alpha val="80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DFDBD1"/>
        </a:fontRef>
        <a:srgbClr val="DFDBD1"/>
      </a:tcTxStyle>
      <a:tcStyle>
        <a:tcBdr>
          <a:left>
            <a:ln w="12700" cap="flat">
              <a:solidFill>
                <a:srgbClr val="DFDBD1"/>
              </a:solidFill>
              <a:prstDash val="solid"/>
              <a:miter lim="400000"/>
            </a:ln>
          </a:left>
          <a:right>
            <a:ln w="12700" cap="flat">
              <a:solidFill>
                <a:srgbClr val="DFDBD1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15300"/>
                  <a:lumOff val="-29822"/>
                  <a:alpha val="80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171743"/>
                  <a:satOff val="2189"/>
                  <a:lumOff val="-14463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DFDBD1"/>
              </a:solidFill>
              <a:prstDash val="solid"/>
              <a:miter lim="400000"/>
            </a:ln>
          </a:insideH>
          <a:insideV>
            <a:ln w="12700" cap="flat">
              <a:solidFill>
                <a:srgbClr val="DFDBD1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B07342"/>
              </a:solidFill>
              <a:prstDash val="solid"/>
              <a:miter lim="400000"/>
            </a:ln>
          </a:left>
          <a:right>
            <a:ln w="127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solidFill>
                <a:srgbClr val="B07342"/>
              </a:solidFill>
              <a:prstDash val="solid"/>
              <a:miter lim="400000"/>
            </a:ln>
          </a:bottom>
          <a:insideH>
            <a:ln w="12700" cap="flat">
              <a:solidFill>
                <a:srgbClr val="B07342"/>
              </a:solidFill>
              <a:prstDash val="solid"/>
              <a:miter lim="400000"/>
            </a:ln>
          </a:insideH>
          <a:insideV>
            <a:ln w="12700" cap="flat">
              <a:solidFill>
                <a:srgbClr val="B0734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DBBD">
              <a:alpha val="55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B0734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0734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C9C5BC"/>
              </a:solidFill>
              <a:prstDash val="solid"/>
              <a:miter lim="400000"/>
            </a:ln>
          </a:left>
          <a:right>
            <a:ln w="12700" cap="flat">
              <a:solidFill>
                <a:srgbClr val="C9C5BC"/>
              </a:solidFill>
              <a:prstDash val="solid"/>
              <a:miter lim="400000"/>
            </a:ln>
          </a:right>
          <a:top>
            <a:ln w="12700" cap="flat">
              <a:solidFill>
                <a:srgbClr val="C9C5BC"/>
              </a:solidFill>
              <a:prstDash val="solid"/>
              <a:miter lim="400000"/>
            </a:ln>
          </a:top>
          <a:bottom>
            <a:ln w="12700" cap="flat">
              <a:solidFill>
                <a:srgbClr val="C9C5BC"/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/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2DED3">
              <a:alpha val="80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51473B"/>
              </a:solidFill>
              <a:prstDash val="solid"/>
              <a:miter lim="400000"/>
            </a:ln>
          </a:left>
          <a:right>
            <a:ln w="25400" cap="flat">
              <a:solidFill>
                <a:srgbClr val="51473B"/>
              </a:solidFill>
              <a:prstDash val="solid"/>
              <a:miter lim="400000"/>
            </a:ln>
          </a:right>
          <a:top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5BC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25400" cap="flat">
              <a:solidFill>
                <a:srgbClr val="51473B"/>
              </a:solidFill>
              <a:prstDash val="solid"/>
              <a:miter lim="400000"/>
            </a:ln>
          </a:top>
          <a:bottom>
            <a:ln w="127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solidFill>
                <a:srgbClr val="EDEADB"/>
              </a:solidFill>
              <a:prstDash val="solid"/>
              <a:miter lim="400000"/>
            </a:ln>
          </a:left>
          <a:right>
            <a:ln w="12700" cap="flat">
              <a:solidFill>
                <a:srgbClr val="EDEADB"/>
              </a:solidFill>
              <a:prstDash val="solid"/>
              <a:miter lim="400000"/>
            </a:ln>
          </a:right>
          <a:top>
            <a:ln w="12700" cap="flat">
              <a:solidFill>
                <a:srgbClr val="51473B"/>
              </a:solidFill>
              <a:prstDash val="solid"/>
              <a:miter lim="400000"/>
            </a:ln>
          </a:top>
          <a:bottom>
            <a:ln w="25400" cap="flat">
              <a:solidFill>
                <a:srgbClr val="51473B"/>
              </a:solidFill>
              <a:prstDash val="solid"/>
              <a:miter lim="400000"/>
            </a:ln>
          </a:bottom>
          <a:insideH>
            <a:ln w="12700" cap="flat">
              <a:solidFill>
                <a:srgbClr val="EDEADB"/>
              </a:solidFill>
              <a:prstDash val="solid"/>
              <a:miter lim="400000"/>
            </a:ln>
          </a:insideH>
          <a:insideV>
            <a:ln w="12700" cap="flat">
              <a:solidFill>
                <a:srgbClr val="EDEAD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E3BA">
              <a:alpha val="63000"/>
            </a:srgbClr>
          </a:solidFill>
        </a:fill>
      </a:tcStyle>
    </a:band2H>
    <a:firstCol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2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F5C3F"/>
        </a:fontRef>
        <a:srgbClr val="4F5C3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2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alpha val="60000"/>
                </a:scheme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Przywitanie się i przedstawienie się.</a:t>
            </a:r>
          </a:p>
          <a:p>
            <a:pPr marL="388055" indent="-388055">
              <a:buSzPct val="100000"/>
              <a:buAutoNum type="arabicPeriod" startAt="1"/>
            </a:pPr>
            <a:r>
              <a:t>Dzisiaj dowiemy się, co dzieje się po `npm install`.</a:t>
            </a:r>
          </a:p>
          <a:p>
            <a:pPr marL="388055" indent="-388055">
              <a:buSzPct val="100000"/>
              <a:buAutoNum type="arabicPeriod" startAt="1"/>
            </a:pPr>
            <a:r>
              <a:t>NPM to nie tylko instalator paczek, ale też potężne narzędzie developerskie.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Jeszcze raz przypomnienie.</a:t>
            </a:r>
          </a:p>
          <a:p>
            <a:pPr/>
          </a:p>
          <a:p>
            <a:pPr/>
            <a:r>
              <a:t>Zestaw, który warto znać na pamięć.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hape 2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tradycyjnie - kończymy klasykiem.</a:t>
            </a:r>
          </a:p>
          <a:p>
            <a:pPr/>
          </a:p>
          <a:p>
            <a:pPr/>
            <a:r>
              <a:t>„Dziwne… u mnie działa.”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Każdy projekt Node ma `package.json`, ale nie wszyscy wykorzystują jego sekcję `scripts`.</a:t>
            </a:r>
          </a:p>
          <a:p>
            <a:pPr marL="388055" indent="-388055">
              <a:buSzPct val="100000"/>
              <a:buAutoNum type="arabicPeriod" startAt="1"/>
            </a:pPr>
            <a:r>
              <a:t>To mini `Makefile`. Zrozumiały dla każdego JS dewelopera.</a:t>
            </a:r>
          </a:p>
          <a:p>
            <a:pPr marL="388055" indent="-388055">
              <a:buSzPct val="100000"/>
              <a:buAutoNum type="arabicPeriod" startAt="1"/>
            </a:pPr>
            <a:r>
              <a:t>Działa wszędzie - Linux, MacOS, Windows.</a:t>
            </a:r>
          </a:p>
          <a:p>
            <a:pPr marL="388055" indent="-388055">
              <a:buSzPct val="100000"/>
              <a:buAutoNum type="arabicPeriod" startAt="1"/>
            </a:pPr>
            <a:r>
              <a:t>Dzięki takiemu podejściu zespół ma jedną, czytelną ścieżkę uruchamiania projektu.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Skrypty mogą mieć prefiksy `pre` i `post`.</a:t>
            </a:r>
          </a:p>
          <a:p>
            <a:pPr marL="388055" indent="-388055">
              <a:buSzPct val="100000"/>
              <a:buAutoNum type="arabicPeriod" startAt="1"/>
            </a:pPr>
            <a:r>
              <a:t>Wystarczy dopisać słowo kluczowe do jakiegoś skryptu.</a:t>
            </a:r>
          </a:p>
          <a:p>
            <a:pPr marL="388055" indent="-388055">
              <a:buSzPct val="100000"/>
              <a:buAutoNum type="arabicPeriod" startAt="1"/>
            </a:pPr>
            <a:r>
              <a:t>NPM sam rozpozna i uruchomi w odpowiedniej kolejności.</a:t>
            </a:r>
          </a:p>
          <a:p>
            <a:pPr marL="388055" indent="-388055">
              <a:buSzPct val="100000"/>
              <a:buAutoNum type="arabicPeriod" startAt="1"/>
            </a:pPr>
            <a:r>
              <a:t>To pozwala tworzyć małe pipeline’y bez narzędzi CI.</a:t>
            </a:r>
          </a:p>
          <a:p>
            <a:pPr marL="388055" indent="-388055">
              <a:buSzPct val="100000"/>
              <a:buAutoNum type="arabicPeriod" startAt="1"/>
            </a:pPr>
            <a:r>
              <a:t>Zero bashowych ifów, zero ręcznych checklist.</a:t>
            </a:r>
          </a:p>
          <a:p>
            <a:pPr/>
          </a:p>
          <a:p>
            <a:pPr/>
            <a:r>
              <a:t>Ciekawostka: można zagnieżdzać, np. `preprebuild`.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Skrypty można łączyć przy pomocy:</a:t>
            </a:r>
          </a:p>
          <a:p>
            <a:pPr lvl="1" marL="1023055" indent="-388055">
              <a:buSzPct val="100000"/>
              <a:buAutoNum type="arabicPeriod" startAt="1"/>
            </a:pPr>
            <a:r>
              <a:t>`&amp;&amp;` - uruchom kolejne polecenie tylko jeśli poprzednie zakończyło się sukcesem.</a:t>
            </a:r>
          </a:p>
          <a:p>
            <a:pPr lvl="1" marL="1023055" indent="-388055">
              <a:buSzPct val="100000"/>
              <a:buAutoNum type="arabicPeriod" startAt="1"/>
            </a:pPr>
            <a:r>
              <a:t>`&amp;` - kolejne polecenie odpala się równolegle, pierwsze nie musi się zakończyć.</a:t>
            </a:r>
          </a:p>
          <a:p>
            <a:pPr lvl="1" marL="1023055" indent="-388055">
              <a:buSzPct val="100000"/>
              <a:buAutoNum type="arabicPeriod" startAt="1"/>
            </a:pPr>
            <a:r>
              <a:t>`||` - uruchom kolejne polecenie tylko jeśli poprzednie się nie udało.</a:t>
            </a:r>
          </a:p>
          <a:p>
            <a:pPr lvl="1" marL="1023055" indent="-388055">
              <a:buSzPct val="100000"/>
              <a:buAutoNum type="arabicPeriod" startAt="1"/>
            </a:pPr>
            <a:r>
              <a:t>`|` - pipe, czyli przekazanie wyniku (stdout) jednego polecenia do drugiego.</a:t>
            </a:r>
          </a:p>
          <a:p>
            <a:pPr marL="388055" indent="-388055">
              <a:buSzPct val="100000"/>
              <a:buAutoNum type="arabicPeriod" startAt="1"/>
            </a:pPr>
            <a:r>
              <a:t>Można tworzyć aliasy, np. `"release": "npm run lint &amp;&amp; npm run test &amp;&amp; npm run build"`.</a:t>
            </a:r>
          </a:p>
          <a:p>
            <a:pPr marL="388055" indent="-388055">
              <a:buSzPct val="100000"/>
              <a:buAutoNum type="arabicPeriod" startAt="1"/>
            </a:pPr>
            <a:r>
              <a:t>`cross-env` służy do przenośnego ustawiania zmiennych środowiskowych.</a:t>
            </a:r>
          </a:p>
          <a:p>
            <a:pPr lvl="1" marL="1023055" indent="-388055">
              <a:buSzPct val="100000"/>
              <a:buAutoNum type="arabicPeriod" startAt="1"/>
            </a:pPr>
            <a:r>
              <a:t>W Windows używamy set, w Bashu export.</a:t>
            </a:r>
          </a:p>
          <a:p>
            <a:pPr lvl="1" marL="1023055" indent="-388055">
              <a:buSzPct val="100000"/>
              <a:buAutoNum type="arabicPeriod" startAt="1"/>
            </a:pPr>
            <a:r>
              <a:t>`cross-env` działa tak samo wszędzie:</a:t>
            </a:r>
          </a:p>
          <a:p>
            <a:pPr lvl="1" marL="1023055" indent="-388055">
              <a:buSzPct val="100000"/>
              <a:buAutoNum type="arabicPeriod" startAt="1"/>
            </a:pPr>
            <a:r>
              <a:t>`cross-env NODE_ENV=production npm run build`. Połączenie kilku skryptów w jednym upraszcza życie i eliminuje literówki.</a:t>
            </a:r>
          </a:p>
          <a:p>
            <a:pPr marL="388055" indent="-388055">
              <a:buSzPct val="100000"/>
              <a:buAutoNum type="arabicPeriod" startAt="1"/>
            </a:pPr>
            <a:r>
              <a:t>W większych projektach warto to dodać. CI/CD będzie spójne.</a:t>
            </a:r>
          </a:p>
          <a:p>
            <a:pPr marL="388055" indent="-388055">
              <a:buSzPct val="100000"/>
              <a:buAutoNum type="arabicPeriod" startAt="1"/>
            </a:pPr>
            <a:r>
              <a:t>Zmienna środowiskowa `cross-env` zapewnia, że działa wszędzie tak samo.</a:t>
            </a:r>
            <a:br/>
            <a:r>
              <a:t>`cross-env NODE_ENV=production`</a:t>
            </a:r>
          </a:p>
          <a:p>
            <a:pPr/>
          </a:p>
          <a:p>
            <a:pPr/>
            <a:r>
              <a:t>Ciekawostka: Można używać `npm-run-all` do równoległego uruchamiania (--parallel).</a:t>
            </a:r>
            <a:b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`npx` uruchamia paczki bez instalowania ich globalnie.</a:t>
            </a:r>
          </a:p>
          <a:p>
            <a:pPr marL="388055" indent="-388055">
              <a:buSzPct val="100000"/>
              <a:buAutoNum type="arabicPeriod" startAt="1"/>
            </a:pPr>
            <a:r>
              <a:t>Idealny do jednorazowych generatorów (`create-next-app`, `create-vite`) lub testowania narzędzi (`npx eslint`).</a:t>
            </a:r>
          </a:p>
          <a:p>
            <a:pPr marL="388055" indent="-388055">
              <a:buSzPct val="100000"/>
              <a:buAutoNum type="arabicPeriod" startAt="1"/>
            </a:pPr>
            <a:r>
              <a:t>Nie zaśmieca globalnego środowiska ani `package.json`.</a:t>
            </a:r>
          </a:p>
          <a:p>
            <a:pPr marL="388055" indent="-388055">
              <a:buSzPct val="100000"/>
              <a:buAutoNum type="arabicPeriod" startAt="1"/>
            </a:pPr>
            <a:r>
              <a:t>Jeśli paczka jest już w `node_modules`, `npx` użyje lokalnej wersji.</a:t>
            </a:r>
          </a:p>
          <a:p>
            <a:pPr marL="388055" indent="-388055">
              <a:buSzPct val="100000"/>
              <a:buAutoNum type="arabicPeriod" startAt="1"/>
            </a:pPr>
            <a:r>
              <a:t>W CI/CD przydaje się np. do krótkich zadań typu `npx prettier --check .`.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Zależności starzeją się szybciej niż mleko w lodówce:</a:t>
            </a:r>
          </a:p>
          <a:p>
            <a:pPr/>
          </a:p>
          <a:p>
            <a:pPr marL="388055" indent="-388055">
              <a:buSzPct val="100000"/>
              <a:buAutoNum type="arabicPeriod" startAt="1"/>
            </a:pPr>
            <a:r>
              <a:t>`npm outdated` - pokazuje, które paczki są stare.</a:t>
            </a:r>
          </a:p>
          <a:p>
            <a:pPr marL="388055" indent="-388055">
              <a:buSzPct val="100000"/>
              <a:buAutoNum type="arabicPeriod" startAt="1"/>
            </a:pPr>
            <a:r>
              <a:t>`npm update` - aktualizuje zgodnie z SemVer (`^`, `~`).</a:t>
            </a:r>
          </a:p>
          <a:p>
            <a:pPr marL="388055" indent="-388055">
              <a:buSzPct val="100000"/>
              <a:buAutoNum type="arabicPeriod" startAt="1"/>
            </a:pPr>
            <a:r>
              <a:t>`npm version patch/minor/major` — zwiększa wersję w `package.json` i tworzy git tag (+commit).</a:t>
            </a:r>
          </a:p>
          <a:p>
            <a:pPr marL="388055" indent="-388055">
              <a:buSzPct val="100000"/>
              <a:buAutoNum type="arabicPeriod" startAt="1"/>
            </a:pPr>
            <a:r>
              <a:t>Częsta aktualizacja małymi krokami = mniej “dependency hell”.</a:t>
            </a:r>
          </a:p>
          <a:p>
            <a:pPr marL="388055" indent="-388055">
              <a:buSzPct val="100000"/>
              <a:buAutoNum type="arabicPeriod" startAt="1"/>
            </a:pPr>
            <a:r>
              <a:t>Dobrze dodać do CI:  `npm outdated`.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`npm audit` - sprawdza znane luki (CVE) w zależnościach.</a:t>
            </a:r>
          </a:p>
          <a:p>
            <a:pPr marL="388055" indent="-388055">
              <a:buSzPct val="100000"/>
              <a:buAutoNum type="arabicPeriod" startAt="1"/>
            </a:pPr>
            <a:r>
              <a:t>`npm audit fix` - automatycznie je naprawia, jeśli to możliwe.</a:t>
            </a:r>
          </a:p>
          <a:p>
            <a:pPr marL="388055" indent="-388055">
              <a:buSzPct val="100000"/>
              <a:buAutoNum type="arabicPeriod" startAt="1"/>
            </a:pPr>
            <a:r>
              <a:t>W CI/CD można ustawić jako etap blokujący merge.</a:t>
            </a:r>
          </a:p>
          <a:p>
            <a:pPr marL="388055" indent="-388055">
              <a:buSzPct val="100000"/>
              <a:buAutoNum type="arabicPeriod" startAt="1"/>
            </a:pPr>
            <a:r>
              <a:t>Można też używać Dependabot, Snyk, npm-audit-ci-wrapper.</a:t>
            </a:r>
          </a:p>
          <a:p>
            <a:pPr marL="388055" indent="-388055">
              <a:buSzPct val="100000"/>
              <a:buAutoNum type="arabicPeriod" startAt="1"/>
            </a:pPr>
            <a:r>
              <a:t>Zaufanie to waluta open source. Warto wiedzieć, co się instaluje.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`npm prune` - usuwa paczki nieobecne w package.json.</a:t>
            </a:r>
          </a:p>
          <a:p>
            <a:pPr marL="388055" indent="-388055">
              <a:buSzPct val="100000"/>
              <a:buAutoNum type="arabicPeriod" startAt="1"/>
            </a:pPr>
            <a:r>
              <a:t>`npm dedupe` - scala duplikaty w drzewie zależności.</a:t>
            </a:r>
          </a:p>
          <a:p>
            <a:pPr marL="388055" indent="-388055">
              <a:buSzPct val="100000"/>
              <a:buAutoNum type="arabicPeriod" startAt="1"/>
            </a:pPr>
            <a:r>
              <a:t>`npm ls` - pokazuje drzewo paczek i ich wersje.</a:t>
            </a:r>
          </a:p>
          <a:p>
            <a:pPr marL="388055" indent="-388055">
              <a:buSzPct val="100000"/>
              <a:buAutoNum type="arabicPeriod" startAt="1"/>
            </a:pPr>
            <a:r>
              <a:t>`npm cache clean --force` - tylko w ostateczności.</a:t>
            </a:r>
          </a:p>
          <a:p>
            <a:pPr/>
          </a:p>
          <a:p>
            <a:pPr/>
            <a:r>
              <a:t>Ciekawostka: `npm fund` pokaże, które paczki można wspierać finansowo.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88055" indent="-388055">
              <a:buSzPct val="100000"/>
              <a:buAutoNum type="arabicPeriod" startAt="1"/>
            </a:pPr>
            <a:r>
              <a:t>`npm doctor` - skanuje środowisko i konfigurację, diagnozuje typowe błędy (cache, permissions, registry).</a:t>
            </a:r>
          </a:p>
          <a:p>
            <a:pPr marL="388055" indent="-388055">
              <a:buSzPct val="100000"/>
              <a:buAutoNum type="arabicPeriod" startAt="1"/>
            </a:pPr>
            <a:r>
              <a:t>`npm config list` - wypisuje aktywne ustawienia (`registry`, `prefix`, `proxy`, `globalconfig`).</a:t>
            </a:r>
          </a:p>
          <a:p>
            <a:pPr marL="388055" indent="-388055">
              <a:buSzPct val="100000"/>
              <a:buAutoNum type="arabicPeriod" startAt="1"/>
            </a:pPr>
            <a:r>
              <a:t>`npm explain &lt;pkg&gt;` - pokazuje dlaczego dana paczka została zainstalowana (czyja zależność).</a:t>
            </a:r>
          </a:p>
          <a:p>
            <a:pPr marL="388055" indent="-388055">
              <a:buSzPct val="100000"/>
              <a:buAutoNum type="arabicPeriod" startAt="1"/>
            </a:pPr>
            <a:r>
              <a:t>Świetne narzędzie do audytu projektu, zwłaszcza w dużych repo.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ytuł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tytułowy"/>
          <p:cNvSpPr txBox="1"/>
          <p:nvPr>
            <p:ph type="title"/>
          </p:nvPr>
        </p:nvSpPr>
        <p:spPr>
          <a:xfrm>
            <a:off x="825500" y="3048000"/>
            <a:ext cx="11353800" cy="22733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tytułowy</a:t>
            </a:r>
          </a:p>
        </p:txBody>
      </p:sp>
      <p:sp>
        <p:nvSpPr>
          <p:cNvPr id="12" name="Treść - poziom 1…"/>
          <p:cNvSpPr txBox="1"/>
          <p:nvPr>
            <p:ph type="body" sz="quarter" idx="1"/>
          </p:nvPr>
        </p:nvSpPr>
        <p:spPr>
          <a:xfrm>
            <a:off x="825500" y="5308600"/>
            <a:ext cx="11353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0" algn="ctr">
              <a:spcBef>
                <a:spcPts val="0"/>
              </a:spcBef>
              <a:buSzTx/>
              <a:buNone/>
              <a:defRPr i="1" sz="3200"/>
            </a:lvl2pPr>
            <a:lvl3pPr marL="0" indent="0" algn="ctr">
              <a:spcBef>
                <a:spcPts val="0"/>
              </a:spcBef>
              <a:buSzTx/>
              <a:buNone/>
              <a:defRPr i="1" sz="3200"/>
            </a:lvl3pPr>
            <a:lvl4pPr marL="0" indent="0" algn="ctr">
              <a:spcBef>
                <a:spcPts val="0"/>
              </a:spcBef>
              <a:buSzTx/>
              <a:buNone/>
              <a:defRPr i="1" sz="3200"/>
            </a:lvl4pPr>
            <a:lvl5pPr marL="0" indent="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reść - poziom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embossed_background.jpeg" descr="embossed_backgroun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700" y="647700"/>
            <a:ext cx="11747500" cy="8472197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Zbliżenie liści herbaty"/>
          <p:cNvSpPr/>
          <p:nvPr>
            <p:ph type="pic" sz="quarter" idx="21"/>
          </p:nvPr>
        </p:nvSpPr>
        <p:spPr>
          <a:xfrm>
            <a:off x="6858000" y="4940300"/>
            <a:ext cx="5295900" cy="391546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Zbliżenie rozdrobnionych, suszonych liści herbaty w brązowej miseczce"/>
          <p:cNvSpPr/>
          <p:nvPr>
            <p:ph type="pic" sz="quarter" idx="22"/>
          </p:nvPr>
        </p:nvSpPr>
        <p:spPr>
          <a:xfrm>
            <a:off x="6435877" y="904675"/>
            <a:ext cx="5869837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Zbliżenie trzech kulek herbaty na białym płótnie"/>
          <p:cNvSpPr/>
          <p:nvPr>
            <p:ph type="pic" sz="half" idx="23"/>
          </p:nvPr>
        </p:nvSpPr>
        <p:spPr>
          <a:xfrm>
            <a:off x="952500" y="889554"/>
            <a:ext cx="5831509" cy="803215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Janek Jabłonka"/>
          <p:cNvSpPr txBox="1"/>
          <p:nvPr>
            <p:ph type="body" sz="quarter" idx="21"/>
          </p:nvPr>
        </p:nvSpPr>
        <p:spPr>
          <a:xfrm>
            <a:off x="1299331" y="6362700"/>
            <a:ext cx="10401301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Janek Jabłonka</a:t>
            </a:r>
          </a:p>
        </p:txBody>
      </p:sp>
      <p:sp>
        <p:nvSpPr>
          <p:cNvPr id="114" name="„Wpisz tu cytat.”"/>
          <p:cNvSpPr txBox="1"/>
          <p:nvPr>
            <p:ph type="body" sz="quarter" idx="22"/>
          </p:nvPr>
        </p:nvSpPr>
        <p:spPr>
          <a:xfrm>
            <a:off x="1257300" y="4330700"/>
            <a:ext cx="104902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55000"/>
              </a:lnSpc>
              <a:spcBef>
                <a:spcPts val="2400"/>
              </a:spcBef>
              <a:buSzTx/>
              <a:buNone/>
              <a:defRPr sz="3200"/>
            </a:lvl1pPr>
          </a:lstStyle>
          <a:p>
            <a:pPr/>
            <a:r>
              <a:t>„Wpisz tu cytat.”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Zbliżenie liści herbaty"/>
          <p:cNvSpPr/>
          <p:nvPr>
            <p:ph type="pic" idx="21"/>
          </p:nvPr>
        </p:nvSpPr>
        <p:spPr>
          <a:xfrm>
            <a:off x="-825500" y="-1016000"/>
            <a:ext cx="14782800" cy="10929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poziomo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bliżenie liści herbaty Srebrna igła na białym talerzyku"/>
          <p:cNvSpPr/>
          <p:nvPr>
            <p:ph type="pic" sz="quarter" idx="21"/>
          </p:nvPr>
        </p:nvSpPr>
        <p:spPr>
          <a:xfrm>
            <a:off x="673100" y="711200"/>
            <a:ext cx="4124325" cy="549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Zbliżenie brązowego zestawu do herbaty; w jednej filiżance znajduje się herbata"/>
          <p:cNvSpPr/>
          <p:nvPr>
            <p:ph type="pic" sz="half" idx="22"/>
          </p:nvPr>
        </p:nvSpPr>
        <p:spPr>
          <a:xfrm>
            <a:off x="3886200" y="711200"/>
            <a:ext cx="8709005" cy="550152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ekst tytułowy"/>
          <p:cNvSpPr txBox="1"/>
          <p:nvPr>
            <p:ph type="title"/>
          </p:nvPr>
        </p:nvSpPr>
        <p:spPr>
          <a:xfrm>
            <a:off x="825500" y="7137400"/>
            <a:ext cx="11353800" cy="11811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23" name="Treść - poziom 1…"/>
          <p:cNvSpPr txBox="1"/>
          <p:nvPr>
            <p:ph type="body" sz="quarter" idx="1"/>
          </p:nvPr>
        </p:nvSpPr>
        <p:spPr>
          <a:xfrm>
            <a:off x="825500" y="8305800"/>
            <a:ext cx="11353800" cy="88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spcBef>
                <a:spcPts val="0"/>
              </a:spcBef>
              <a:buSzTx/>
              <a:buNone/>
              <a:defRPr i="1" sz="4300">
                <a:solidFill>
                  <a:schemeClr val="accent3">
                    <a:hueOff val="288578"/>
                    <a:satOff val="30944"/>
                    <a:lumOff val="14509"/>
                  </a:schemeClr>
                </a:solidFill>
                <a:effectLst>
                  <a:outerShdw sx="100000" sy="100000" kx="0" ky="0" algn="b" rotWithShape="0" blurRad="12700" dist="25400" dir="16200000">
                    <a:srgbClr val="000000">
                      <a:alpha val="30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D0B2"/>
                </a:solidFill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— na środ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 tytułow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bliżenie liści herbaty Srebrna igła na białym talerzyku"/>
          <p:cNvSpPr/>
          <p:nvPr>
            <p:ph type="pic" sz="half" idx="21"/>
          </p:nvPr>
        </p:nvSpPr>
        <p:spPr>
          <a:xfrm>
            <a:off x="7645400" y="1701800"/>
            <a:ext cx="4674816" cy="62330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ekst tytułowy"/>
          <p:cNvSpPr txBox="1"/>
          <p:nvPr>
            <p:ph type="title"/>
          </p:nvPr>
        </p:nvSpPr>
        <p:spPr>
          <a:xfrm>
            <a:off x="304800" y="1778000"/>
            <a:ext cx="7327900" cy="3340100"/>
          </a:xfrm>
          <a:prstGeom prst="rect">
            <a:avLst/>
          </a:prstGeom>
        </p:spPr>
        <p:txBody>
          <a:bodyPr anchor="b"/>
          <a:lstStyle/>
          <a:p>
            <a:pPr/>
            <a:r>
              <a:t>Tekst tytułowy</a:t>
            </a:r>
          </a:p>
        </p:txBody>
      </p:sp>
      <p:sp>
        <p:nvSpPr>
          <p:cNvPr id="41" name="Treść - poziom 1…"/>
          <p:cNvSpPr txBox="1"/>
          <p:nvPr>
            <p:ph type="body" sz="quarter" idx="1"/>
          </p:nvPr>
        </p:nvSpPr>
        <p:spPr>
          <a:xfrm>
            <a:off x="304800" y="5168900"/>
            <a:ext cx="7327900" cy="274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  <a:lvl2pPr marL="0" indent="0" algn="ctr">
              <a:spcBef>
                <a:spcPts val="0"/>
              </a:spcBef>
              <a:buSzTx/>
              <a:buNone/>
              <a:defRPr i="1" sz="3200"/>
            </a:lvl2pPr>
            <a:lvl3pPr marL="0" indent="0" algn="ctr">
              <a:spcBef>
                <a:spcPts val="0"/>
              </a:spcBef>
              <a:buSzTx/>
              <a:buNone/>
              <a:defRPr i="1" sz="3200"/>
            </a:lvl3pPr>
            <a:lvl4pPr marL="0" indent="0" algn="ctr">
              <a:spcBef>
                <a:spcPts val="0"/>
              </a:spcBef>
              <a:buSzTx/>
              <a:buNone/>
              <a:defRPr i="1" sz="3200"/>
            </a:lvl4pPr>
            <a:lvl5pPr marL="0" indent="0" algn="ctr">
              <a:spcBef>
                <a:spcPts val="0"/>
              </a:spcBef>
              <a:buSzTx/>
              <a:buNone/>
              <a:defRPr i="1"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(na górze)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punktor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58" name="Treść - poziom 1…"/>
          <p:cNvSpPr txBox="1"/>
          <p:nvPr>
            <p:ph type="body" idx="1"/>
          </p:nvPr>
        </p:nvSpPr>
        <p:spPr>
          <a:xfrm>
            <a:off x="825500" y="2705100"/>
            <a:ext cx="11353800" cy="62230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xfrm>
            <a:off x="6337299" y="8991600"/>
            <a:ext cx="342901" cy="4064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punktory ze zdjęciem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Zbliżenie liści herbaty Srebrna igła na białym talerzyku"/>
          <p:cNvSpPr/>
          <p:nvPr>
            <p:ph type="pic" sz="half" idx="21"/>
          </p:nvPr>
        </p:nvSpPr>
        <p:spPr>
          <a:xfrm>
            <a:off x="7391400" y="2692400"/>
            <a:ext cx="4674816" cy="62330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68" name="Treść - poziom 1…"/>
          <p:cNvSpPr txBox="1"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, punktory, małe wideo na żyw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77" name="Treść - poziom 1…"/>
          <p:cNvSpPr txBox="1"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, punktory, duże wideo na żyw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kst tytułowy"/>
          <p:cNvSpPr txBox="1"/>
          <p:nvPr>
            <p:ph type="title"/>
          </p:nvPr>
        </p:nvSpPr>
        <p:spPr>
          <a:xfrm>
            <a:off x="825500" y="50800"/>
            <a:ext cx="11353800" cy="203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FBF9E6"/>
                </a:solidFill>
                <a:effectLst>
                  <a:outerShdw sx="100000" sy="100000" kx="0" ky="0" algn="b" rotWithShape="0" blurRad="25400" dist="25400" dir="16200000">
                    <a:srgbClr val="3A3A3A">
                      <a:alpha val="70000"/>
                    </a:srgbClr>
                  </a:outerShdw>
                </a:effectLst>
              </a:defRPr>
            </a:lvl1pPr>
          </a:lstStyle>
          <a:p>
            <a:pPr/>
            <a:r>
              <a:t>Tekst tytułowy</a:t>
            </a:r>
          </a:p>
        </p:txBody>
      </p:sp>
      <p:sp>
        <p:nvSpPr>
          <p:cNvPr id="86" name="Treść - poziom 1…"/>
          <p:cNvSpPr txBox="1"/>
          <p:nvPr>
            <p:ph type="body" sz="half" idx="1"/>
          </p:nvPr>
        </p:nvSpPr>
        <p:spPr>
          <a:xfrm>
            <a:off x="825500" y="2768600"/>
            <a:ext cx="5422900" cy="61849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600"/>
              </a:spcBef>
              <a:buBlip>
                <a:blip r:embed="rId3"/>
              </a:buBlip>
              <a:defRPr sz="3200"/>
            </a:lvl1pPr>
            <a:lvl2pPr marL="812800" indent="-406400">
              <a:spcBef>
                <a:spcPts val="3600"/>
              </a:spcBef>
              <a:buBlip>
                <a:blip r:embed="rId3"/>
              </a:buBlip>
              <a:defRPr sz="3200"/>
            </a:lvl2pPr>
            <a:lvl3pPr marL="1219200" indent="-406400">
              <a:spcBef>
                <a:spcPts val="3600"/>
              </a:spcBef>
              <a:buBlip>
                <a:blip r:embed="rId3"/>
              </a:buBlip>
              <a:defRPr sz="3200"/>
            </a:lvl3pPr>
            <a:lvl4pPr marL="1625600" indent="-406400">
              <a:spcBef>
                <a:spcPts val="3600"/>
              </a:spcBef>
              <a:buBlip>
                <a:blip r:embed="rId3"/>
              </a:buBlip>
              <a:defRPr sz="3200"/>
            </a:lvl4pPr>
            <a:lvl5pPr marL="2032000" indent="-406400">
              <a:spcBef>
                <a:spcPts val="3600"/>
              </a:spcBef>
              <a:buBlip>
                <a:blip r:embed="rId3"/>
              </a:buBlip>
              <a:defRPr sz="32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/>
          <p:nvPr>
            <p:ph type="title"/>
          </p:nvPr>
        </p:nvSpPr>
        <p:spPr>
          <a:xfrm>
            <a:off x="825500" y="3733800"/>
            <a:ext cx="11353800" cy="2273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" dist="12700" dir="5400000">
              <a:srgbClr val="FFFFFF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3" name="Treść - poziom 1…"/>
          <p:cNvSpPr txBox="1"/>
          <p:nvPr>
            <p:ph type="body" idx="1"/>
          </p:nvPr>
        </p:nvSpPr>
        <p:spPr>
          <a:xfrm>
            <a:off x="825500" y="825500"/>
            <a:ext cx="11353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37300" y="8991600"/>
            <a:ext cx="342900" cy="406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" dist="12700" dir="5400000">
              <a:srgbClr val="FFFFFF">
                <a:alpha val="20000"/>
              </a:srgbClr>
            </a:outerShdw>
          </a:effectLst>
        </p:spPr>
        <p:txBody>
          <a:bodyPr wrap="none" lIns="50800" tIns="50800" rIns="50800" bIns="5080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320" strike="noStrike" sz="6400" u="none">
          <a:solidFill>
            <a:srgbClr val="4F5C3F">
              <a:alpha val="69000"/>
            </a:srgbClr>
          </a:solidFill>
          <a:effectLst>
            <a:outerShdw sx="100000" sy="100000" kx="0" ky="0" algn="b" rotWithShape="0" blurRad="25400" dist="12700" dir="16200000">
              <a:srgbClr val="3A3A3A">
                <a:alpha val="3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titleStyle>
    <p:bodyStyle>
      <a:lvl1pPr marL="431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1pPr>
      <a:lvl2pPr marL="863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2pPr>
      <a:lvl3pPr marL="1295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3pPr>
      <a:lvl4pPr marL="1727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4pPr>
      <a:lvl5pPr marL="21590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5pPr>
      <a:lvl6pPr marL="25908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6pPr>
      <a:lvl7pPr marL="30226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7pPr>
      <a:lvl8pPr marL="34544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8pPr>
      <a:lvl9pPr marL="3886200" marR="0" indent="-431800" algn="l" defTabSz="584200" rtl="0" latinLnBrk="0">
        <a:lnSpc>
          <a:spcPct val="120000"/>
        </a:lnSpc>
        <a:spcBef>
          <a:spcPts val="5200"/>
        </a:spcBef>
        <a:spcAft>
          <a:spcPts val="0"/>
        </a:spcAft>
        <a:buClrTx/>
        <a:buSzPct val="35000"/>
        <a:buFontTx/>
        <a:buBlip>
          <a:blip r:embed="rId3"/>
        </a:buBlip>
        <a:tabLst/>
        <a:defRPr b="0" baseline="0" cap="none" i="0" spc="0" strike="noStrike" sz="3600" u="none">
          <a:solidFill>
            <a:srgbClr val="4F5C3F"/>
          </a:solidFill>
          <a:effectLst>
            <a:outerShdw sx="100000" sy="100000" kx="0" ky="0" algn="b" rotWithShape="0" blurRad="25400" dist="12700" dir="0">
              <a:srgbClr val="FFFFFF">
                <a:alpha val="45000"/>
              </a:srgbClr>
            </a:outerShdw>
          </a:effectLst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awidrylko.com" TargetMode="External"/><Relationship Id="rId4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NPM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NPM</a:t>
            </a:r>
          </a:p>
        </p:txBody>
      </p:sp>
      <p:sp>
        <p:nvSpPr>
          <p:cNvPr id="140" name="automatyzacja, npx, narzędzia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automatyzacja, npx, narzędzia…</a:t>
            </a:r>
          </a:p>
        </p:txBody>
      </p:sp>
      <p:grpSp>
        <p:nvGrpSpPr>
          <p:cNvPr id="143" name="Dawid Ryłko"/>
          <p:cNvGrpSpPr/>
          <p:nvPr/>
        </p:nvGrpSpPr>
        <p:grpSpPr>
          <a:xfrm>
            <a:off x="5232995" y="6386215"/>
            <a:ext cx="2538810" cy="685801"/>
            <a:chOff x="0" y="0"/>
            <a:chExt cx="2538809" cy="685800"/>
          </a:xfrm>
        </p:grpSpPr>
        <p:sp>
          <p:nvSpPr>
            <p:cNvPr id="142" name="Dawid Ryłko"/>
            <p:cNvSpPr txBox="1"/>
            <p:nvPr/>
          </p:nvSpPr>
          <p:spPr>
            <a:xfrm>
              <a:off x="31750" y="31750"/>
              <a:ext cx="2475310" cy="62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lnSpc>
                  <a:spcPct val="100000"/>
                </a:lnSpc>
                <a:spcBef>
                  <a:spcPts val="0"/>
                </a:spcBef>
                <a:defRPr sz="3200" u="sng">
                  <a:hlinkClick r:id="rId3" invalidUrl="" action="" tgtFrame="" tooltip="" history="1" highlightClick="0" endSnd="0"/>
                </a:defRPr>
              </a:lvl1pPr>
            </a:lstStyle>
            <a:p>
              <a:pPr>
                <a:defRPr u="none">
                  <a:effectLst/>
                </a:defRPr>
              </a:pPr>
              <a:r>
                <a:rPr u="sng">
                  <a:hlinkClick r:id="rId3" invalidUrl="" action="" tgtFrame="" tooltip="" history="1" highlightClick="0" endSnd="0"/>
                </a:rPr>
                <a:t>Dawid Ryłko</a:t>
              </a:r>
            </a:p>
          </p:txBody>
        </p:sp>
        <p:pic>
          <p:nvPicPr>
            <p:cNvPr id="141" name="Dawid Ryłko Dawid Ryłko" descr="Dawid Ryłko Dawid Ryłko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538810" cy="685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Tabela 1"/>
          <p:cNvGraphicFramePr/>
          <p:nvPr/>
        </p:nvGraphicFramePr>
        <p:xfrm>
          <a:off x="825500" y="825500"/>
          <a:ext cx="11353800" cy="81026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1" rtl="0">
                <a:tableStyleId>{4C3C2611-4C71-4FC5-86AE-919BDF0F9419}</a:tableStyleId>
              </a:tblPr>
              <a:tblGrid>
                <a:gridCol w="6235457"/>
                <a:gridCol w="5105642"/>
              </a:tblGrid>
              <a:tr h="101865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3F1DF"/>
                          </a:solidFill>
                          <a:sym typeface="Georgia"/>
                        </a:rPr>
                        <a:t>npm run &lt;script&gt;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sym typeface="Georgia"/>
                        </a:rPr>
                        <a:t>skrypty w projekcie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018655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3F1DF"/>
                          </a:solidFill>
                          <a:sym typeface="Georgia"/>
                        </a:rPr>
                        <a:t>npx &lt;pkg&gt;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5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sym typeface="Georgia"/>
                        </a:rPr>
                        <a:t>uruchamianie bez instalacji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007638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3F1DF"/>
                          </a:solidFill>
                          <a:sym typeface="Georgia"/>
                        </a:rPr>
                        <a:t>npm outdated
npm update npm version patch|minor|major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6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sym typeface="Georgia"/>
                        </a:rPr>
                        <a:t>aktualizacje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7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348316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3F1DF"/>
                          </a:solidFill>
                          <a:sym typeface="Georgia"/>
                        </a:rPr>
                        <a:t>npm audit
npm audit fix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8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sym typeface="Georgia"/>
                        </a:rPr>
                        <a:t>bezpieczeństwo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348316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3F1DF"/>
                          </a:solidFill>
                          <a:sym typeface="Georgia"/>
                        </a:rPr>
                        <a:t>npm prune
npm dedupe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9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sym typeface="Georgia"/>
                        </a:rPr>
                        <a:t>porządek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0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348316"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3F1DF"/>
                          </a:solidFill>
                          <a:sym typeface="Georgia"/>
                        </a:rPr>
                        <a:t>npm doctor
npm config list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11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000">
                          <a:solidFill>
                            <a:srgbClr val="4F5C3F"/>
                          </a:solidFill>
                          <a:sym typeface="Georgia"/>
                        </a:rPr>
                        <a:t>diagnostyka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- każdy programista JavaScript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- każdy programista JavaScript</a:t>
            </a:r>
          </a:p>
        </p:txBody>
      </p:sp>
      <p:sp>
        <p:nvSpPr>
          <p:cNvPr id="202" name="„Dziwne… u mnie działa.”"/>
          <p:cNvSpPr txBox="1"/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„Dziwne… u mnie działa.”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npm scripts" descr="npm scripts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897725" y="3354267"/>
            <a:ext cx="6343315" cy="3045066"/>
          </a:xfrm>
          <a:prstGeom prst="rect">
            <a:avLst/>
          </a:prstGeom>
        </p:spPr>
      </p:pic>
      <p:sp>
        <p:nvSpPr>
          <p:cNvPr id="148" name="Automatyzacj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Automatyzacja</a:t>
            </a:r>
          </a:p>
        </p:txBody>
      </p:sp>
      <p:sp>
        <p:nvSpPr>
          <p:cNvPr id="149" name="`npm run &lt;script&gt;`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`npm run &lt;script&gt;`</a:t>
            </a:r>
          </a:p>
          <a:p>
            <a:pPr lvl="1">
              <a:buBlip>
                <a:blip r:embed="rId4"/>
              </a:buBlip>
            </a:pPr>
            <a:r>
              <a:t>`npm run start`</a:t>
            </a:r>
          </a:p>
          <a:p>
            <a:pPr lvl="1">
              <a:buBlip>
                <a:blip r:embed="rId4"/>
              </a:buBlip>
            </a:pPr>
            <a:r>
              <a:t>`npm run build`</a:t>
            </a:r>
          </a:p>
          <a:p>
            <a:pPr lvl="1">
              <a:buBlip>
                <a:blip r:embed="rId4"/>
              </a:buBlip>
            </a:pPr>
            <a:r>
              <a:t>`npm run test`</a:t>
            </a:r>
          </a:p>
        </p:txBody>
      </p:sp>
      <p:pic>
        <p:nvPicPr>
          <p:cNvPr id="150" name="sample npm scripts" descr="sample npm scripts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97724" y="6980050"/>
            <a:ext cx="6343316" cy="6709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rebuild, build, postbuild" descr="prebuild, build, postbuild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207217" y="3892238"/>
            <a:ext cx="4989961" cy="1316581"/>
          </a:xfrm>
          <a:prstGeom prst="rect">
            <a:avLst/>
          </a:prstGeom>
        </p:spPr>
      </p:pic>
      <p:sp>
        <p:nvSpPr>
          <p:cNvPr id="155" name="Pre, Po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Pre, Post</a:t>
            </a:r>
          </a:p>
        </p:txBody>
      </p:sp>
      <p:sp>
        <p:nvSpPr>
          <p:cNvPr id="156" name="`pre`, `post`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`pre`, `post`</a:t>
            </a:r>
          </a:p>
          <a:p>
            <a:pPr lvl="1">
              <a:buBlip>
                <a:blip r:embed="rId4"/>
              </a:buBlip>
            </a:pPr>
            <a:r>
              <a:t>`prebuild`</a:t>
            </a:r>
          </a:p>
          <a:p>
            <a:pPr lvl="1">
              <a:buBlip>
                <a:blip r:embed="rId4"/>
              </a:buBlip>
            </a:pPr>
            <a:r>
              <a:t>`postinstall`</a:t>
            </a:r>
          </a:p>
        </p:txBody>
      </p:sp>
      <p:pic>
        <p:nvPicPr>
          <p:cNvPr id="157" name="prebuild, build, postbuild diagram" descr="prebuild, build, postbuild diagram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5847" y="6080738"/>
            <a:ext cx="7632701" cy="168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cripts composition" descr="scripts composition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5415878" y="4932715"/>
            <a:ext cx="6718383" cy="1831270"/>
          </a:xfrm>
          <a:prstGeom prst="rect">
            <a:avLst/>
          </a:prstGeom>
        </p:spPr>
      </p:pic>
      <p:sp>
        <p:nvSpPr>
          <p:cNvPr id="162" name="Kompozycj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Kompozycja</a:t>
            </a:r>
          </a:p>
        </p:txBody>
      </p:sp>
      <p:sp>
        <p:nvSpPr>
          <p:cNvPr id="163" name="`&amp;&amp;`…"/>
          <p:cNvSpPr txBox="1"/>
          <p:nvPr>
            <p:ph type="body" sz="half" idx="1"/>
          </p:nvPr>
        </p:nvSpPr>
        <p:spPr>
          <a:xfrm>
            <a:off x="825500" y="2768600"/>
            <a:ext cx="6883400" cy="61849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`&amp;&amp;`</a:t>
            </a:r>
          </a:p>
          <a:p>
            <a:pPr>
              <a:buBlip>
                <a:blip r:embed="rId4"/>
              </a:buBlip>
            </a:pPr>
            <a:r>
              <a:t>`&amp;`</a:t>
            </a:r>
          </a:p>
          <a:p>
            <a:pPr>
              <a:buBlip>
                <a:blip r:embed="rId4"/>
              </a:buBlip>
            </a:pPr>
            <a:r>
              <a:t>`||`</a:t>
            </a:r>
          </a:p>
          <a:p>
            <a:pPr>
              <a:buBlip>
                <a:blip r:embed="rId4"/>
              </a:buBlip>
            </a:pPr>
            <a:r>
              <a:t>`cross-env`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npx example" descr="npx example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061578" y="4704061"/>
            <a:ext cx="5127560" cy="2313978"/>
          </a:xfrm>
          <a:prstGeom prst="rect">
            <a:avLst/>
          </a:prstGeom>
        </p:spPr>
      </p:pic>
      <p:sp>
        <p:nvSpPr>
          <p:cNvPr id="168" name="np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npx</a:t>
            </a:r>
          </a:p>
        </p:txBody>
      </p:sp>
      <p:sp>
        <p:nvSpPr>
          <p:cNvPr id="169" name="Uruchamia bez instalacji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Uruchamia bez instalacji</a:t>
            </a:r>
          </a:p>
          <a:p>
            <a:pPr>
              <a:buBlip>
                <a:blip r:embed="rId4"/>
              </a:buBlip>
            </a:pPr>
            <a:r>
              <a:t>CLI</a:t>
            </a:r>
          </a:p>
          <a:p>
            <a:pPr>
              <a:buBlip>
                <a:blip r:embed="rId4"/>
              </a:buBlip>
            </a:pPr>
            <a:r>
              <a:t>Generatory</a:t>
            </a:r>
          </a:p>
          <a:p>
            <a:pPr>
              <a:buBlip>
                <a:blip r:embed="rId4"/>
              </a:buBlip>
            </a:pPr>
            <a:r>
              <a:t>Testowanie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npm outdatednpm updatenpm version patch" descr="npm outdatednpm updatenpm version patch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944370" y="2643648"/>
            <a:ext cx="5422901" cy="3395503"/>
          </a:xfrm>
          <a:prstGeom prst="rect">
            <a:avLst/>
          </a:prstGeom>
        </p:spPr>
      </p:pic>
      <p:sp>
        <p:nvSpPr>
          <p:cNvPr id="174" name="Aktualizacj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Aktualizacje</a:t>
            </a:r>
          </a:p>
        </p:txBody>
      </p:sp>
      <p:sp>
        <p:nvSpPr>
          <p:cNvPr id="175" name="`npm outdated`…"/>
          <p:cNvSpPr txBox="1"/>
          <p:nvPr>
            <p:ph type="body" sz="half" idx="1"/>
          </p:nvPr>
        </p:nvSpPr>
        <p:spPr>
          <a:xfrm>
            <a:off x="825500" y="2768600"/>
            <a:ext cx="7254928" cy="61849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`npm outdated`</a:t>
            </a:r>
          </a:p>
          <a:p>
            <a:pPr>
              <a:buBlip>
                <a:blip r:embed="rId4"/>
              </a:buBlip>
            </a:pPr>
            <a:r>
              <a:t>`npm update`</a:t>
            </a:r>
          </a:p>
          <a:p>
            <a:pPr>
              <a:buBlip>
                <a:blip r:embed="rId4"/>
              </a:buBlip>
            </a:pPr>
            <a:r>
              <a:t>`npm version patch|minor|major`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npm auditnpm audit fix" descr="npm auditnpm audit fix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759063" y="2716428"/>
            <a:ext cx="4427119" cy="6289244"/>
          </a:xfrm>
          <a:prstGeom prst="rect">
            <a:avLst/>
          </a:prstGeom>
        </p:spPr>
      </p:pic>
      <p:sp>
        <p:nvSpPr>
          <p:cNvPr id="180" name="Bezpieczeństw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Bezpieczeństwo</a:t>
            </a:r>
          </a:p>
        </p:txBody>
      </p:sp>
      <p:sp>
        <p:nvSpPr>
          <p:cNvPr id="181" name="`npm audit`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`npm audit`</a:t>
            </a:r>
          </a:p>
          <a:p>
            <a:pPr>
              <a:buBlip>
                <a:blip r:embed="rId4"/>
              </a:buBlip>
            </a:pPr>
            <a:r>
              <a:t>`npm audit fix`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npm ls" descr="npm ls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8201941" y="2716428"/>
            <a:ext cx="4076763" cy="6289244"/>
          </a:xfrm>
          <a:prstGeom prst="rect">
            <a:avLst/>
          </a:prstGeom>
        </p:spPr>
      </p:pic>
      <p:sp>
        <p:nvSpPr>
          <p:cNvPr id="186" name="Porząde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Porządek</a:t>
            </a:r>
          </a:p>
        </p:txBody>
      </p:sp>
      <p:sp>
        <p:nvSpPr>
          <p:cNvPr id="187" name="`npm prune`…"/>
          <p:cNvSpPr txBox="1"/>
          <p:nvPr>
            <p:ph type="body" sz="half" idx="1"/>
          </p:nvPr>
        </p:nvSpPr>
        <p:spPr>
          <a:xfrm>
            <a:off x="825500" y="2768600"/>
            <a:ext cx="5715000" cy="61849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`npm prune`</a:t>
            </a:r>
          </a:p>
          <a:p>
            <a:pPr>
              <a:buBlip>
                <a:blip r:embed="rId4"/>
              </a:buBlip>
            </a:pPr>
            <a:r>
              <a:t>`npm dedupe`</a:t>
            </a:r>
          </a:p>
          <a:p>
            <a:pPr>
              <a:buBlip>
                <a:blip r:embed="rId4"/>
              </a:buBlip>
            </a:pPr>
            <a:r>
              <a:t>`npm ls` *</a:t>
            </a:r>
          </a:p>
          <a:p>
            <a:pPr>
              <a:buBlip>
                <a:blip r:embed="rId4"/>
              </a:buBlip>
            </a:pPr>
            <a:r>
              <a:t>`npm cache clean —force` 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npm doctor" descr="npm doctor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625895" y="2929206"/>
            <a:ext cx="4693456" cy="5863688"/>
          </a:xfrm>
          <a:prstGeom prst="rect">
            <a:avLst/>
          </a:prstGeom>
        </p:spPr>
      </p:pic>
      <p:sp>
        <p:nvSpPr>
          <p:cNvPr id="192" name="Diagnostyk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Diagnostyka</a:t>
            </a:r>
          </a:p>
        </p:txBody>
      </p:sp>
      <p:sp>
        <p:nvSpPr>
          <p:cNvPr id="193" name="`npm doctor`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4"/>
              </a:buBlip>
            </a:pPr>
            <a:r>
              <a:t>`npm doctor`</a:t>
            </a:r>
          </a:p>
          <a:p>
            <a:pPr>
              <a:buBlip>
                <a:blip r:embed="rId4"/>
              </a:buBlip>
            </a:pPr>
            <a:r>
              <a:t>`npm config list`</a:t>
            </a:r>
          </a:p>
          <a:p>
            <a:pPr>
              <a:buBlip>
                <a:blip r:embed="rId4"/>
              </a:buBlip>
            </a:pPr>
            <a:r>
              <a:t>`npm explain &lt;pkg&gt;` *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4F5C3F"/>
      </a:dk1>
      <a:lt1>
        <a:srgbClr val="3A1D5C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5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000000"/>
      </a:dk1>
      <a:lt1>
        <a:srgbClr val="FFFFFF"/>
      </a:lt1>
      <a:dk2>
        <a:srgbClr val="585752"/>
      </a:dk2>
      <a:lt2>
        <a:srgbClr val="D0CDBF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Kyoto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Kyo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3">
              <a:satOff val="-11003"/>
              <a:lumOff val="-15119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20000"/>
          </a:lnSpc>
          <a:spcBef>
            <a:spcPts val="52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F5C3F"/>
            </a:solidFill>
            <a:effectLst>
              <a:outerShdw sx="100000" sy="100000" kx="0" ky="0" algn="b" rotWithShape="0" blurRad="25400" dist="12700" dir="0">
                <a:srgbClr val="FFFFFF">
                  <a:alpha val="45000"/>
                </a:srgbClr>
              </a:outerShdw>
            </a:effectLst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