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Przywitanie się i przedstawienie się.</a:t>
            </a:r>
          </a:p>
          <a:p>
            <a:pPr marL="388055" indent="-388055">
              <a:buSzPct val="100000"/>
              <a:buAutoNum type="arabicPeriod" startAt="1"/>
            </a:pPr>
            <a:r>
              <a:t>Dziś kontynuacja prezentacji o Node.JS.</a:t>
            </a:r>
          </a:p>
          <a:p>
            <a:pPr marL="388055" indent="-388055">
              <a:buSzPct val="100000"/>
              <a:buAutoNum type="arabicPeriod" startAt="1"/>
            </a:pPr>
            <a:r>
              <a:t>Bardziej szczegółowe zapoznanie się z NPM - Node Package Manager.</a:t>
            </a:r>
          </a:p>
          <a:p>
            <a:pPr marL="388055" indent="-388055">
              <a:buSzPct val="100000"/>
              <a:buAutoNum type="arabicPeriod" startAt="1"/>
            </a:pPr>
            <a:r>
              <a:t>Narzędzie wiersza poleceń, ale także </a:t>
            </a:r>
            <a:r>
              <a:rPr b="1"/>
              <a:t>ekosystem bibliotek</a:t>
            </a:r>
            <a:r>
              <a:t> open source lub jak wolą niektórzy sklep z bibliotekami dla Node.js.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NPM instaluje paczki spokojnie.</a:t>
            </a:r>
          </a:p>
          <a:p>
            <a:pPr marL="388055" indent="-388055">
              <a:buSzPct val="100000"/>
              <a:buAutoNum type="arabicPeriod" startAt="1"/>
            </a:pPr>
            <a:r>
              <a:t>Yarn szybciej.</a:t>
            </a:r>
          </a:p>
          <a:p>
            <a:pPr marL="388055" indent="-388055">
              <a:buSzPct val="100000"/>
              <a:buAutoNum type="arabicPeriod" startAt="1"/>
            </a:pPr>
            <a:r>
              <a:t>PNPM jeszcze szybciej</a:t>
            </a:r>
          </a:p>
          <a:p>
            <a:pPr marL="388055" indent="-388055">
              <a:buSzPct val="100000"/>
              <a:buAutoNum type="arabicPeriod" startAt="1"/>
            </a:pPr>
            <a:r>
              <a:t>Po prostu skryptem pobierz wszystko z neta przez WGETa.</a:t>
            </a:r>
          </a:p>
          <a:p>
            <a:pPr/>
          </a:p>
          <a:p>
            <a:pPr/>
            <a:r>
              <a:t>Tak naprawdę - każdy wybiera to, co mu pasuje,</a:t>
            </a:r>
          </a:p>
          <a:p>
            <a:pPr/>
            <a:r>
              <a:t>ale zasady zarządzania zależnościami pozostają te same.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tradycyjnie - kończymy klasykiem.</a:t>
            </a:r>
          </a:p>
          <a:p>
            <a:pPr/>
          </a:p>
          <a:p>
            <a:pPr/>
            <a:r>
              <a:t>„Dziwne… u mnie działa.”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Przypomnijmy sobie główne funkcjonalności:</a:t>
            </a:r>
          </a:p>
          <a:p>
            <a:pPr/>
          </a:p>
          <a:p>
            <a:pPr marL="388055" indent="-388055">
              <a:buSzPct val="100000"/>
              <a:buAutoNum type="arabicPeriod" startAt="1"/>
            </a:pPr>
            <a:r>
              <a:t>NPM pozwala definiować skrypty, które automatyzują typowe zadania, np.:</a:t>
            </a:r>
          </a:p>
          <a:p>
            <a:pPr lvl="1" marL="1023055" indent="-388055">
              <a:buSzPct val="100000"/>
              <a:buAutoNum type="arabicPeriod" startAt="1"/>
            </a:pPr>
            <a:r>
              <a:t>Uruchamianie projektu: `npm run start`.</a:t>
            </a:r>
          </a:p>
          <a:p>
            <a:pPr lvl="1" marL="1023055" indent="-388055">
              <a:buSzPct val="100000"/>
              <a:buAutoNum type="arabicPeriod" startAt="1"/>
            </a:pPr>
            <a:r>
              <a:t>Uruchamianie testów: `npm test`. </a:t>
            </a:r>
          </a:p>
          <a:p>
            <a:pPr marL="388055" indent="-388055">
              <a:buSzPct val="100000"/>
              <a:buAutoNum type="arabicPeriod" startAt="1"/>
            </a:pPr>
            <a:r>
              <a:t>Dzięki niemu można instalować gotowe biblioteki, aktualizować je i publikować własne.</a:t>
            </a:r>
          </a:p>
          <a:p>
            <a:pPr marL="388055" indent="-388055">
              <a:buSzPct val="100000"/>
              <a:buAutoNum type="arabicPeriod" startAt="1"/>
            </a:pPr>
            <a:r>
              <a:t>Wszystko to odbywa się w jednym, spójnym środowisku.</a:t>
            </a:r>
          </a:p>
          <a:p>
            <a:pPr marL="388055" indent="-388055">
              <a:buSzPct val="100000"/>
              <a:buAutoNum type="arabicPeriod" startAt="1"/>
            </a:pPr>
            <a:r>
              <a:t>A na stronie npmjs.com znajduje się największy rejestr bibliotek open source na świecie.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Każdy projekt Node ma plik `package.json`.</a:t>
            </a:r>
          </a:p>
          <a:p>
            <a:pPr/>
          </a:p>
          <a:p>
            <a:pPr marL="388055" indent="-388055">
              <a:buSzPct val="100000"/>
              <a:buAutoNum type="arabicPeriod" startAt="1"/>
            </a:pPr>
            <a:r>
              <a:t>To coś w rodzaju wizytówki projektu - zawiera nazwę, wersję, skrypty i listę bibliotek, od których zależy.</a:t>
            </a:r>
          </a:p>
          <a:p>
            <a:pPr marL="388055" indent="-388055">
              <a:buSzPct val="100000"/>
              <a:buAutoNum type="arabicPeriod" startAt="1"/>
            </a:pPr>
            <a:r>
              <a:t>To właśnie ten plik pozwala NPM wiedzieć, co trzeba zainstalować i jak projekt powinien się zachowywać.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Zależności dzielimy na:</a:t>
            </a:r>
          </a:p>
          <a:p>
            <a:pPr marL="388055" indent="-388055">
              <a:buSzPct val="100000"/>
              <a:buAutoNum type="arabicPeriod" startAt="1"/>
            </a:pPr>
            <a:r>
              <a:t>dependecies:</a:t>
            </a:r>
          </a:p>
          <a:p>
            <a:pPr lvl="1" marL="1023055" indent="-388055">
              <a:buSzPct val="100000"/>
              <a:buAutoNum type="arabicPeriod" startAt="1"/>
            </a:pPr>
            <a:r>
              <a:t>Podstawowe zależności.</a:t>
            </a:r>
          </a:p>
          <a:p>
            <a:pPr lvl="1" marL="1023055" indent="-388055">
              <a:buSzPct val="100000"/>
              <a:buAutoNum type="arabicPeriod" startAt="1"/>
            </a:pPr>
            <a:r>
              <a:t>Biblioteki potrzebne do działania aplikacji na produkcji.</a:t>
            </a:r>
          </a:p>
          <a:p>
            <a:pPr lvl="1" marL="1023055" indent="-388055">
              <a:buSzPct val="100000"/>
              <a:buAutoNum type="arabicPeriod" startAt="1"/>
            </a:pPr>
            <a:r>
              <a:t>Instalowane automatycznie przy `npm install` (bez flag).</a:t>
            </a:r>
          </a:p>
          <a:p>
            <a:pPr marL="388055" indent="-388055">
              <a:buSzPct val="100000"/>
              <a:buAutoNum type="arabicPeriod" startAt="1"/>
            </a:pPr>
            <a:r>
              <a:t>devDependecies:</a:t>
            </a:r>
          </a:p>
          <a:p>
            <a:pPr lvl="1" marL="1023055" indent="-388055">
              <a:buSzPct val="100000"/>
              <a:buAutoNum type="arabicPeriod" startAt="1"/>
            </a:pPr>
            <a:r>
              <a:t>Potrzebne tylko podczas developmentu, np. testy, lintery, typy czy bundlery.</a:t>
            </a:r>
          </a:p>
          <a:p>
            <a:pPr lvl="1" marL="1023055" indent="-388055">
              <a:buSzPct val="100000"/>
              <a:buAutoNum type="arabicPeriod" startAt="1"/>
            </a:pPr>
            <a:r>
              <a:t>Instalowane przy `npm install`  z flagą --save-dev lub -D.</a:t>
            </a:r>
          </a:p>
          <a:p>
            <a:pPr marL="388055" indent="-388055">
              <a:buSzPct val="100000"/>
              <a:buAutoNum type="arabicPeriod" startAt="1"/>
            </a:pPr>
            <a:r>
              <a:t>peerDependencies:</a:t>
            </a:r>
          </a:p>
          <a:p>
            <a:pPr lvl="1" marL="1023055" indent="-388055">
              <a:buSzPct val="100000"/>
              <a:buAutoNum type="arabicPeriod" startAt="1"/>
            </a:pPr>
            <a:r>
              <a:t>Zależności współdzielone między pakietami.</a:t>
            </a:r>
          </a:p>
          <a:p>
            <a:pPr lvl="1" marL="1023055" indent="-388055">
              <a:buSzPct val="100000"/>
              <a:buAutoNum type="arabicPeriod" startAt="1"/>
            </a:pPr>
            <a:r>
              <a:t>Służą do deklarowania kompatybilności z biblioteką, którą ma zainstalować użytkownik albo nadrzędny projekt.</a:t>
            </a:r>
          </a:p>
          <a:p>
            <a:pPr lvl="1" marL="1023055" indent="-388055">
              <a:buSzPct val="100000"/>
              <a:buAutoNum type="arabicPeriod" startAt="1"/>
            </a:pPr>
            <a:r>
              <a:t>Typowe dla ekosystemu React lub Angular, gdzie pluginy są kompatybilne z odpowiednią wersją Frameworka, ale same go nie instalują.</a:t>
            </a:r>
          </a:p>
          <a:p>
            <a:pPr marL="388055" indent="-388055">
              <a:buSzPct val="100000"/>
              <a:buAutoNum type="arabicPeriod" startAt="1"/>
            </a:pPr>
            <a:r>
              <a:t>bundledDependencies:</a:t>
            </a:r>
          </a:p>
          <a:p>
            <a:pPr lvl="1" marL="1023055" indent="-388055">
              <a:buSzPct val="100000"/>
              <a:buAutoNum type="arabicPeriod" startAt="1"/>
            </a:pPr>
            <a:r>
              <a:t>Dołączane fizycznie do pakietu przy publikacji.</a:t>
            </a:r>
          </a:p>
          <a:p>
            <a:pPr lvl="1" marL="1023055" indent="-388055">
              <a:buSzPct val="100000"/>
              <a:buAutoNum type="arabicPeriod" startAt="1"/>
            </a:pPr>
            <a:r>
              <a:t>Stosowane głównie w paczkach, które mają działać offline lub w środowiskach izolowanych bez dostępu do NPM registry.</a:t>
            </a:r>
          </a:p>
          <a:p>
            <a:pPr marL="388055" indent="-388055">
              <a:buSzPct val="100000"/>
              <a:buAutoNum type="arabicPeriod" startAt="1"/>
            </a:pPr>
            <a:r>
              <a:t>optionalDependencies</a:t>
            </a:r>
          </a:p>
          <a:p>
            <a:pPr lvl="1" marL="1023055" indent="-388055">
              <a:buSzPct val="100000"/>
              <a:buAutoNum type="arabicPeriod" startAt="1"/>
            </a:pPr>
            <a:r>
              <a:t>Zależności opcjonalne.</a:t>
            </a:r>
          </a:p>
          <a:p>
            <a:pPr lvl="1" marL="1023055" indent="-388055">
              <a:buSzPct val="100000"/>
              <a:buAutoNum type="arabicPeriod" startAt="1"/>
            </a:pPr>
            <a:r>
              <a:t>Jeżeli instalacja się nie powiedzie, nie przerywają procesu instalacyjnego.</a:t>
            </a:r>
          </a:p>
          <a:p>
            <a:pPr lvl="1" marL="1023055" indent="-388055">
              <a:buSzPct val="100000"/>
              <a:buAutoNum type="arabicPeriod" startAt="1"/>
            </a:pPr>
            <a:r>
              <a:t>Przydatne dla paczek, które oferują dodatkowe funkcje, które nie są krytyczne.</a:t>
            </a:r>
          </a:p>
          <a:p>
            <a:pPr/>
          </a:p>
          <a:p>
            <a:pPr/>
            <a:r>
              <a:t>Kto zgadnie jaka paczka jest na zdjęciu ze 117 tysiącami zależności?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SemVer - Semantic Versioning lub wersjonowanie semantyczne.</a:t>
            </a:r>
          </a:p>
          <a:p>
            <a:pPr marL="388055" indent="-388055">
              <a:buSzPct val="100000"/>
              <a:buAutoNum type="arabicPeriod" startAt="1"/>
            </a:pPr>
            <a:r>
              <a:t>Wersje składają się z 3 cyfr: MAJOR.MINOR.PATCH.</a:t>
            </a:r>
          </a:p>
          <a:p>
            <a:pPr lvl="1" marL="1023055" indent="-388055">
              <a:buSzPct val="100000"/>
              <a:buAutoNum type="arabicPeriod" startAt="1"/>
            </a:pPr>
            <a:r>
              <a:t>MAJOR - zmiany niekompatybilne.</a:t>
            </a:r>
          </a:p>
          <a:p>
            <a:pPr lvl="1" marL="1023055" indent="-388055">
              <a:buSzPct val="100000"/>
              <a:buAutoNum type="arabicPeriod" startAt="1"/>
            </a:pPr>
            <a:r>
              <a:t>MINOR - nowe funkcje, bez łamania kompatybilności.</a:t>
            </a:r>
          </a:p>
          <a:p>
            <a:pPr lvl="1" marL="1023055" indent="-388055">
              <a:buSzPct val="100000"/>
              <a:buAutoNum type="arabicPeriod" startAt="1"/>
            </a:pPr>
            <a:r>
              <a:t>PATCH - poprawki błędów.</a:t>
            </a:r>
          </a:p>
          <a:p>
            <a:pPr marL="388055" indent="-388055">
              <a:buSzPct val="100000"/>
              <a:buAutoNum type="arabicPeriod" startAt="1"/>
            </a:pPr>
            <a:r>
              <a:t>Range Syntax - symbole określają jak elastyczna ma być wersja przy instalacji:</a:t>
            </a:r>
          </a:p>
          <a:p>
            <a:pPr lvl="1" marL="1023055" indent="-388055">
              <a:buSzPct val="100000"/>
              <a:buAutoNum type="arabicPeriod" startAt="1"/>
            </a:pPr>
            <a:r>
              <a:t>^ - karetka, dowolny minor/patch.</a:t>
            </a:r>
          </a:p>
          <a:p>
            <a:pPr lvl="1" marL="1023055" indent="-388055">
              <a:buSzPct val="100000"/>
              <a:buAutoNum type="arabicPeriod" startAt="1"/>
            </a:pPr>
            <a:r>
              <a:t>~ - tylda, tylko patch.</a:t>
            </a:r>
          </a:p>
          <a:p>
            <a:pPr lvl="1" marL="1023055" indent="-388055">
              <a:buSzPct val="100000"/>
              <a:buAutoNum type="arabicPeriod" startAt="1"/>
            </a:pPr>
            <a:r>
              <a:t>* - gwiazdka, dowolna wersja, może być wstawiane jako `*` lub `1.*` (wtedy działa jak wildcard).</a:t>
            </a:r>
          </a:p>
          <a:p>
            <a:pPr lvl="1" marL="1023055" indent="-388055">
              <a:buSzPct val="100000"/>
              <a:buAutoNum type="arabicPeriod" startAt="1"/>
            </a:pPr>
            <a:r>
              <a:t>x lub X - wildcard - dowolna liczba w miejscu x.</a:t>
            </a:r>
          </a:p>
          <a:p>
            <a:pPr lvl="1" marL="1023055" indent="-388055">
              <a:buSzPct val="100000"/>
              <a:buAutoNum type="arabicPeriod" startAt="1"/>
            </a:pPr>
            <a:r>
              <a:t>- - zakres.</a:t>
            </a:r>
          </a:p>
          <a:p>
            <a:pPr/>
          </a:p>
          <a:p>
            <a:pPr/>
            <a:r>
              <a:t>NPM rozwiązuje (resolve’uje) też konflikty wersji, ale czasem nie do końca skutecznie.</a:t>
            </a:r>
          </a:p>
          <a:p>
            <a:pPr/>
          </a:p>
          <a:p>
            <a:pPr/>
            <a:r>
              <a:t>I tak trafiamy do miejsca, które nazywamy Dependency Hell.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Piekło zależności.</a:t>
            </a:r>
          </a:p>
          <a:p>
            <a:pPr/>
          </a:p>
          <a:p>
            <a:pPr/>
            <a:r>
              <a:t>To na przykład moment, gdy aktualizacja jednej paczki powoduje lawinę błędów w innych paczkach.</a:t>
            </a:r>
          </a:p>
          <a:p>
            <a:pPr/>
          </a:p>
          <a:p>
            <a:pPr/>
            <a:r>
              <a:t>NPM próbuje to naprawić, ale czasem kończy się na 2GB w folderze `node_modules` i całym dniu debugowania.</a:t>
            </a:r>
          </a:p>
          <a:p>
            <a:pPr/>
          </a:p>
          <a:p>
            <a:pPr/>
            <a:r>
              <a:t>Jak tego uniknąć?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Nie ma jednej recepty, ale kilka zasad działa zawsze:</a:t>
            </a:r>
          </a:p>
          <a:p>
            <a:pPr/>
          </a:p>
          <a:p>
            <a:pPr marL="388055" indent="-388055">
              <a:buSzPct val="100000"/>
              <a:buAutoNum type="arabicPeriod" startAt="1"/>
            </a:pPr>
            <a:r>
              <a:t>Częsta aktualizacja zależności, ale małymi krokami.</a:t>
            </a:r>
          </a:p>
          <a:p>
            <a:pPr marL="388055" indent="-388055">
              <a:buSzPct val="100000"/>
              <a:buAutoNum type="arabicPeriod" startAt="1"/>
            </a:pPr>
            <a:r>
              <a:t>Używanie `npm audit` do wykrywania luk bezpieczeństwa i innych problemów z paczkami.</a:t>
            </a:r>
          </a:p>
          <a:p>
            <a:pPr marL="388055" indent="-388055">
              <a:buSzPct val="100000"/>
              <a:buAutoNum type="arabicPeriod" startAt="1"/>
            </a:pPr>
            <a:r>
              <a:t>Osobne wersje Node dla projektów, np. przez korzystanie z NVM.</a:t>
            </a:r>
          </a:p>
          <a:p>
            <a:pPr marL="388055" indent="-388055">
              <a:buSzPct val="100000"/>
              <a:buAutoNum type="arabicPeriod" startAt="1"/>
            </a:pPr>
            <a:r>
              <a:t>Unikanie instalacji globalnych, bo potem nie wiadomo, skąd co pochodzi.</a:t>
            </a:r>
          </a:p>
          <a:p>
            <a:pPr marL="388055" indent="-388055">
              <a:buSzPct val="100000"/>
              <a:buAutoNum type="arabicPeriod" startAt="1"/>
            </a:pPr>
            <a:r>
              <a:t>Używaj locków - to kopia bezpieczeństwa środowiska.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Tworzy się automatycznie gdy uruchamiamy `npm install`.</a:t>
            </a:r>
          </a:p>
          <a:p>
            <a:pPr marL="388055" indent="-388055">
              <a:buSzPct val="100000"/>
              <a:buAutoNum type="arabicPeriod" startAt="1"/>
            </a:pPr>
            <a:r>
              <a:t>Zawiera dokładne/określone wersje wszystkich zależności.</a:t>
            </a:r>
          </a:p>
          <a:p>
            <a:pPr marL="388055" indent="-388055">
              <a:buSzPct val="100000"/>
              <a:buAutoNum type="arabicPeriod" startAt="1"/>
            </a:pPr>
            <a:r>
              <a:t>Gwarantuje, że każdy w zespole ma identyczne środowisko.</a:t>
            </a:r>
          </a:p>
          <a:p>
            <a:pPr lvl="1" marL="1023055" indent="-388055">
              <a:buSzPct val="100000"/>
              <a:buAutoNum type="arabicPeriod" startAt="1"/>
            </a:pPr>
            <a:r>
              <a:t>To tarcza przed “u mnie działa”.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Plik:</a:t>
            </a:r>
          </a:p>
          <a:p>
            <a:pPr marL="388055" indent="-388055">
              <a:buSzPct val="100000"/>
              <a:buAutoNum type="arabicPeriod" startAt="1"/>
            </a:pPr>
            <a:r>
              <a:t>package.json – definicja, deklaracja zamiarów.</a:t>
            </a:r>
          </a:p>
          <a:p>
            <a:pPr marL="388055" indent="-388055">
              <a:buSzPct val="100000"/>
              <a:buAutoNum type="arabicPeriod" startAt="1"/>
            </a:pPr>
            <a:r>
              <a:t>package-lock.json – rzeczywistość, dokładny zapis stanu.</a:t>
            </a:r>
          </a:p>
          <a:p>
            <a:pPr/>
          </a:p>
          <a:p>
            <a:pPr/>
            <a:r>
              <a:t>Komenda:</a:t>
            </a:r>
          </a:p>
          <a:p>
            <a:pPr marL="388055" indent="-388055">
              <a:buSzPct val="100000"/>
              <a:buAutoNum type="arabicPeriod" startAt="1"/>
            </a:pPr>
            <a:r>
              <a:t>`npm install` - instaluje zgodnie z lockiem, ale jeśli zmieni się `package.json`, lock się aktualizuje.</a:t>
            </a:r>
          </a:p>
          <a:p>
            <a:pPr marL="388055" indent="-388055">
              <a:buSzPct val="100000"/>
              <a:buAutoNum type="arabicPeriod" startAt="1"/>
            </a:pPr>
            <a:r>
              <a:t>`npm ci` - instaluje dokładnie to, co w locku, ignorując `package.json`.</a:t>
            </a:r>
          </a:p>
          <a:p>
            <a:pPr marL="388055" indent="-388055">
              <a:buSzPct val="100000"/>
              <a:buAutoNum type="arabicPeriod" startAt="1"/>
            </a:pPr>
            <a:r>
              <a:t>`npm install --frozen-lockfile`  - od npm 9 - blokada locka, jeśli `package.json` i `package-lock.json` się różnią - błąd, nie instaluje nic.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Zbliżenie liści herbaty"/>
          <p:cNvSpPr/>
          <p:nvPr>
            <p:ph type="pic" sz="quarter" idx="21"/>
          </p:nvPr>
        </p:nvSpPr>
        <p:spPr>
          <a:xfrm>
            <a:off x="6858000" y="4940300"/>
            <a:ext cx="5295900" cy="3915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Zbliżenie rozdrobnionych, suszonych liści herbaty w brązowej miseczce"/>
          <p:cNvSpPr/>
          <p:nvPr>
            <p:ph type="pic" sz="quarter" idx="22"/>
          </p:nvPr>
        </p:nvSpPr>
        <p:spPr>
          <a:xfrm>
            <a:off x="6435877" y="904675"/>
            <a:ext cx="5869837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Zbliżenie trzech kulek herbaty na białym płótnie"/>
          <p:cNvSpPr/>
          <p:nvPr>
            <p:ph type="pic" sz="half" idx="23"/>
          </p:nvPr>
        </p:nvSpPr>
        <p:spPr>
          <a:xfrm>
            <a:off x="952500" y="889554"/>
            <a:ext cx="5831509" cy="80321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Janek Jabłonka"/>
          <p:cNvSpPr txBox="1"/>
          <p:nvPr>
            <p:ph type="body" sz="quarter" idx="21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Janek Jabłonka</a:t>
            </a:r>
          </a:p>
        </p:txBody>
      </p:sp>
      <p:sp>
        <p:nvSpPr>
          <p:cNvPr id="114" name="„Wpisz tu cytat.”"/>
          <p:cNvSpPr txBox="1"/>
          <p:nvPr>
            <p:ph type="body" sz="quarter" idx="22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„Wpisz tu cytat.”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Zbliżenie liści herbaty"/>
          <p:cNvSpPr/>
          <p:nvPr>
            <p:ph type="pic" idx="21"/>
          </p:nvPr>
        </p:nvSpPr>
        <p:spPr>
          <a:xfrm>
            <a:off x="-825500" y="-1016000"/>
            <a:ext cx="14782800" cy="10929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bliżenie liści herbaty Srebrna igła na białym talerzyku"/>
          <p:cNvSpPr/>
          <p:nvPr>
            <p:ph type="pic" sz="quarter" idx="21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Zbliżenie brązowego zestawu do herbaty; w jednej filiżance znajduje się herbata"/>
          <p:cNvSpPr/>
          <p:nvPr>
            <p:ph type="pic" sz="half" idx="22"/>
          </p:nvPr>
        </p:nvSpPr>
        <p:spPr>
          <a:xfrm>
            <a:off x="3886200" y="711200"/>
            <a:ext cx="8709005" cy="550152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kst tytułowy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3" name="Treść - poziom 1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bliżenie liści herbaty Srebrna igła na białym talerzyku"/>
          <p:cNvSpPr/>
          <p:nvPr>
            <p:ph type="pic" sz="half" idx="21"/>
          </p:nvPr>
        </p:nvSpPr>
        <p:spPr>
          <a:xfrm>
            <a:off x="7645400" y="17018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kst tytułowy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41" name="Treść - poziom 1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8" name="Treść - poziom 1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bliżenie liści herbaty Srebrna igła na białym talerzyku"/>
          <p:cNvSpPr/>
          <p:nvPr>
            <p:ph type="pic" sz="half" idx="21"/>
          </p:nvPr>
        </p:nvSpPr>
        <p:spPr>
          <a:xfrm>
            <a:off x="7391400" y="26924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68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mał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77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duż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86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awidrylko.com" TargetMode="External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hyperlink" Target="https://www.facebook.com/groups/it.humor.and.memes/posts/30080164318249299/" TargetMode="External"/><Relationship Id="rId5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hyperlink" Target="https://www.npmjs.com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hyperlink" Target="https://semver.org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://chatgpt.com" TargetMode="External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P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NPM</a:t>
            </a:r>
          </a:p>
        </p:txBody>
      </p:sp>
      <p:sp>
        <p:nvSpPr>
          <p:cNvPr id="140" name="package.json, zależności, SemVer, package-lock.json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package.json, zależności, SemVer, package-lock.json…</a:t>
            </a:r>
          </a:p>
        </p:txBody>
      </p:sp>
      <p:grpSp>
        <p:nvGrpSpPr>
          <p:cNvPr id="143" name="Dawid Ryłko"/>
          <p:cNvGrpSpPr/>
          <p:nvPr/>
        </p:nvGrpSpPr>
        <p:grpSpPr>
          <a:xfrm>
            <a:off x="5232995" y="6386215"/>
            <a:ext cx="2538810" cy="685801"/>
            <a:chOff x="0" y="0"/>
            <a:chExt cx="2538809" cy="685800"/>
          </a:xfrm>
        </p:grpSpPr>
        <p:sp>
          <p:nvSpPr>
            <p:cNvPr id="142" name="Dawid Ryłko"/>
            <p:cNvSpPr txBox="1"/>
            <p:nvPr/>
          </p:nvSpPr>
          <p:spPr>
            <a:xfrm>
              <a:off x="31750" y="31750"/>
              <a:ext cx="247531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3200" u="sng"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>
                  <a:effectLst/>
                </a:defRPr>
              </a:pPr>
              <a:r>
                <a:rPr u="sng">
                  <a:hlinkClick r:id="rId3" invalidUrl="" action="" tgtFrame="" tooltip="" history="1" highlightClick="0" endSnd="0"/>
                </a:rPr>
                <a:t>Dawid Ryłko</a:t>
              </a:r>
            </a:p>
          </p:txBody>
        </p:sp>
        <p:pic>
          <p:nvPicPr>
            <p:cNvPr id="141" name="Dawid Ryłko Dawid Ryłko" descr="Dawid Ryłko Dawid Ryłk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538810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Mem porównujący npm, yarn, pnpm i wget in parallel.https://www.facebook.com/groups/it.humor.and.memes/posts/30080164318249299/" descr="Mem porównujący npm, yarn, pnpm i wget in parallel.https://www.facebook.com/groups/it.humor.and.memes/posts/30080164318249299/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471757" y="312312"/>
            <a:ext cx="6061286" cy="9128976"/>
          </a:xfrm>
          <a:prstGeom prst="rect">
            <a:avLst/>
          </a:prstGeom>
        </p:spPr>
      </p:pic>
      <p:grpSp>
        <p:nvGrpSpPr>
          <p:cNvPr id="197" name="Źródło: facebook.com"/>
          <p:cNvGrpSpPr/>
          <p:nvPr/>
        </p:nvGrpSpPr>
        <p:grpSpPr>
          <a:xfrm>
            <a:off x="9863370" y="8191084"/>
            <a:ext cx="2759838" cy="1143001"/>
            <a:chOff x="0" y="0"/>
            <a:chExt cx="2759836" cy="1143000"/>
          </a:xfrm>
        </p:grpSpPr>
        <p:sp>
          <p:nvSpPr>
            <p:cNvPr id="196" name="Źródło: facebook.com"/>
            <p:cNvSpPr txBox="1"/>
            <p:nvPr/>
          </p:nvSpPr>
          <p:spPr>
            <a:xfrm>
              <a:off x="31750" y="31750"/>
              <a:ext cx="2696337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defRPr sz="3200">
                  <a:effectLst/>
                </a:defRPr>
              </a:pPr>
              <a:r>
                <a:t>Źródło: </a:t>
              </a:r>
              <a:r>
                <a:rPr u="sng">
                  <a:hlinkClick r:id="rId4" invalidUrl="" action="" tgtFrame="" tooltip="" history="1" highlightClick="0" endSnd="0"/>
                </a:rPr>
                <a:t>facebook.com</a:t>
              </a:r>
            </a:p>
          </p:txBody>
        </p:sp>
        <p:pic>
          <p:nvPicPr>
            <p:cNvPr id="195" name="Źródło: facebook.com Źródło: facebook.com" descr="Źródło: facebook.com Źródło: facebook.com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59837" cy="1143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- każdy programista JavaScrip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każdy programista JavaScript</a:t>
            </a:r>
          </a:p>
        </p:txBody>
      </p:sp>
      <p:sp>
        <p:nvSpPr>
          <p:cNvPr id="202" name="„Dziwne… u mnie działa.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„Dziwne… u mnie działa.”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NPM w NPM - incepcja.https://www.npmjs.com/package/npm" descr="NPM w NPM - incepcja.https://www.npmjs.com/package/npm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627902" y="2719883"/>
            <a:ext cx="4636416" cy="6282334"/>
          </a:xfrm>
          <a:prstGeom prst="rect">
            <a:avLst/>
          </a:prstGeom>
        </p:spPr>
      </p:pic>
      <p:sp>
        <p:nvSpPr>
          <p:cNvPr id="148" name="NP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NPM</a:t>
            </a:r>
          </a:p>
        </p:txBody>
      </p:sp>
      <p:sp>
        <p:nvSpPr>
          <p:cNvPr id="149" name="Zarządzanie skryptam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Zarządzanie skryptami</a:t>
            </a:r>
          </a:p>
          <a:p>
            <a:pPr>
              <a:buBlip>
                <a:blip r:embed="rId4"/>
              </a:buBlip>
            </a:pPr>
            <a:r>
              <a:t>Zarządzanie bibliotekami</a:t>
            </a:r>
          </a:p>
          <a:p>
            <a:pPr lvl="1">
              <a:buBlip>
                <a:blip r:embed="rId4"/>
              </a:buBlip>
            </a:pPr>
            <a:r>
              <a:t>Instalacja</a:t>
            </a:r>
          </a:p>
          <a:p>
            <a:pPr lvl="1">
              <a:buBlip>
                <a:blip r:embed="rId4"/>
              </a:buBlip>
            </a:pPr>
            <a:r>
              <a:t>Aktualizacja</a:t>
            </a:r>
          </a:p>
          <a:p>
            <a:pPr lvl="1">
              <a:buBlip>
                <a:blip r:embed="rId4"/>
              </a:buBlip>
            </a:pPr>
            <a:r>
              <a:t>Publikacja</a:t>
            </a:r>
          </a:p>
          <a:p>
            <a:pPr>
              <a:buBlip>
                <a:blip r:embed="rId4"/>
              </a:buBlip>
            </a:pPr>
            <a:r>
              <a:rPr u="sng">
                <a:hlinkClick r:id="rId5" invalidUrl="" action="" tgtFrame="" tooltip="" history="1" highlightClick="0" endSnd="0"/>
              </a:rPr>
              <a:t>https://www.npmjs.com/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https://www.npmjs.com/package/npm?activeTab=code" descr="https://www.npmjs.com/package/npm?activeTab=code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906092" y="2730500"/>
            <a:ext cx="3387509" cy="6261100"/>
          </a:xfrm>
          <a:prstGeom prst="rect">
            <a:avLst/>
          </a:prstGeom>
        </p:spPr>
      </p:pic>
      <p:sp>
        <p:nvSpPr>
          <p:cNvPr id="154" name="package.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package.json</a:t>
            </a:r>
          </a:p>
        </p:txBody>
      </p:sp>
      <p:sp>
        <p:nvSpPr>
          <p:cNvPr id="155" name="Konfiguracja projektu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Konfiguracja projektu</a:t>
            </a:r>
          </a:p>
          <a:p>
            <a:pPr marL="373888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Metadane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Nazwa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Wersja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Zależności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Skrypty</a:t>
            </a:r>
          </a:p>
          <a:p>
            <a:pPr lvl="1" marL="747776" indent="-373888" defTabSz="537463">
              <a:spcBef>
                <a:spcPts val="3300"/>
              </a:spcBef>
              <a:buBlip>
                <a:blip r:embed="rId4"/>
              </a:buBlip>
              <a:defRPr sz="2944">
                <a:effectLst>
                  <a:outerShdw sx="100000" sy="100000" kx="0" ky="0" algn="b" rotWithShape="0" blurRad="23368" dist="11684" dir="0">
                    <a:srgbClr val="FFFFFF">
                      <a:alpha val="45000"/>
                    </a:srgbClr>
                  </a:outerShdw>
                </a:effectLst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Lista zależności next.https://www.npmjs.com/package/next?activeTab=dependents" descr="Lista zależności next.https://www.npmjs.com/package/next?activeTab=dependent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932046" y="2730500"/>
            <a:ext cx="5213854" cy="6261100"/>
          </a:xfrm>
          <a:prstGeom prst="rect">
            <a:avLst/>
          </a:prstGeom>
        </p:spPr>
      </p:pic>
      <p:sp>
        <p:nvSpPr>
          <p:cNvPr id="160" name="Zależnośc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Zależności</a:t>
            </a:r>
          </a:p>
        </p:txBody>
      </p:sp>
      <p:sp>
        <p:nvSpPr>
          <p:cNvPr id="161" name="dependencie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dependencies</a:t>
            </a:r>
          </a:p>
          <a:p>
            <a:pPr>
              <a:buBlip>
                <a:blip r:embed="rId4"/>
              </a:buBlip>
            </a:pPr>
            <a:r>
              <a:t>devDependecies</a:t>
            </a:r>
          </a:p>
          <a:p>
            <a:pPr>
              <a:buBlip>
                <a:blip r:embed="rId4"/>
              </a:buBlip>
            </a:pPr>
            <a:r>
              <a:t>peerDependencies *</a:t>
            </a:r>
          </a:p>
          <a:p>
            <a:pPr>
              <a:buBlip>
                <a:blip r:embed="rId4"/>
              </a:buBlip>
            </a:pPr>
            <a:r>
              <a:t>bundledDependencies *</a:t>
            </a:r>
          </a:p>
          <a:p>
            <a:pPr>
              <a:buBlip>
                <a:blip r:embed="rId4"/>
              </a:buBlip>
            </a:pPr>
            <a:r>
              <a:t>optionalDependencies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https://www.npmjs.com/package/npm?activeTab=versions" descr="https://www.npmjs.com/package/npm?activeTab=version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119773" y="2730500"/>
            <a:ext cx="5216854" cy="6261100"/>
          </a:xfrm>
          <a:prstGeom prst="rect">
            <a:avLst/>
          </a:prstGeom>
        </p:spPr>
      </p:pic>
      <p:sp>
        <p:nvSpPr>
          <p:cNvPr id="166" name="SemV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SemVer</a:t>
            </a:r>
          </a:p>
        </p:txBody>
      </p:sp>
      <p:sp>
        <p:nvSpPr>
          <p:cNvPr id="167" name="MAJOR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MAJOR</a:t>
            </a:r>
          </a:p>
          <a:p>
            <a:pPr>
              <a:buBlip>
                <a:blip r:embed="rId4"/>
              </a:buBlip>
            </a:pPr>
            <a:r>
              <a:t>MINOR</a:t>
            </a:r>
          </a:p>
          <a:p>
            <a:pPr>
              <a:buBlip>
                <a:blip r:embed="rId4"/>
              </a:buBlip>
            </a:pPr>
            <a:r>
              <a:t>PATCH</a:t>
            </a:r>
          </a:p>
          <a:p>
            <a:pPr>
              <a:buBlip>
                <a:blip r:embed="rId4"/>
              </a:buBlip>
            </a:pPr>
            <a:r>
              <a:t>^, ~, &gt;, &lt;, &gt;=, &lt;=, x, *, ||, -</a:t>
            </a:r>
          </a:p>
          <a:p>
            <a:pPr>
              <a:buBlip>
                <a:blip r:embed="rId4"/>
              </a:buBlip>
            </a:pPr>
            <a:r>
              <a:rPr u="sng">
                <a:hlinkClick r:id="rId5" invalidUrl="" action="" tgtFrame="" tooltip="" history="1" highlightClick="0" endSnd="0"/>
              </a:rPr>
              <a:t>https://semver.org/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NPM Hell!" descr="NPM Hell!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5555" t="0" r="555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grpSp>
        <p:nvGrpSpPr>
          <p:cNvPr id="174" name="Wygenerowane przez AI"/>
          <p:cNvGrpSpPr/>
          <p:nvPr/>
        </p:nvGrpSpPr>
        <p:grpSpPr>
          <a:xfrm>
            <a:off x="95249" y="8984728"/>
            <a:ext cx="4587281" cy="685801"/>
            <a:chOff x="0" y="0"/>
            <a:chExt cx="4587279" cy="685800"/>
          </a:xfrm>
        </p:grpSpPr>
        <p:sp>
          <p:nvSpPr>
            <p:cNvPr id="173" name="Wygenerowane przez AI"/>
            <p:cNvSpPr txBox="1"/>
            <p:nvPr/>
          </p:nvSpPr>
          <p:spPr>
            <a:xfrm>
              <a:off x="31750" y="31750"/>
              <a:ext cx="452378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3200" u="sng">
                  <a:hlinkClick r:id="rId4" invalidUrl="" action="" tgtFrame="" tooltip="" history="1" highlightClick="0" endSnd="0"/>
                </a:defRPr>
              </a:lvl1pPr>
            </a:lstStyle>
            <a:p>
              <a:pPr>
                <a:defRPr u="none">
                  <a:effectLst/>
                </a:defRPr>
              </a:pPr>
              <a:r>
                <a:rPr u="sng">
                  <a:hlinkClick r:id="rId4" invalidUrl="" action="" tgtFrame="" tooltip="" history="1" highlightClick="0" endSnd="0"/>
                </a:rPr>
                <a:t>Wygenerowane przez AI</a:t>
              </a:r>
            </a:p>
          </p:txBody>
        </p:sp>
        <p:pic>
          <p:nvPicPr>
            <p:cNvPr id="172" name="Wygenerowane przez AI Wygenerowane przez AI" descr="Wygenerowane przez AI Wygenerowane przez AI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587280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rzykładowe node_modules, prezentujący dependency hell." descr="Przykładowe node_modules, prezentujący dependency hell.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369435" y="2730500"/>
            <a:ext cx="3997836" cy="6261100"/>
          </a:xfrm>
          <a:prstGeom prst="rect">
            <a:avLst/>
          </a:prstGeom>
        </p:spPr>
      </p:pic>
      <p:sp>
        <p:nvSpPr>
          <p:cNvPr id="179" name="Dependency Hel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Dependency Hell</a:t>
            </a:r>
          </a:p>
        </p:txBody>
      </p:sp>
      <p:sp>
        <p:nvSpPr>
          <p:cNvPr id="180" name="Regularna aktualizacj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Regularna aktualizacja</a:t>
            </a:r>
          </a:p>
          <a:p>
            <a:pPr>
              <a:buBlip>
                <a:blip r:embed="rId4"/>
              </a:buBlip>
            </a:pPr>
            <a:r>
              <a:t>`npm audit`</a:t>
            </a:r>
          </a:p>
          <a:p>
            <a:pPr>
              <a:buBlip>
                <a:blip r:embed="rId4"/>
              </a:buBlip>
            </a:pPr>
            <a:r>
              <a:t>NVM</a:t>
            </a:r>
          </a:p>
          <a:p>
            <a:pPr>
              <a:buBlip>
                <a:blip r:embed="rId4"/>
              </a:buBlip>
            </a:pPr>
            <a:r>
              <a:t>Brak globalnych instalacji</a:t>
            </a:r>
          </a:p>
          <a:p>
            <a:pPr>
              <a:buBlip>
                <a:blip r:embed="rId4"/>
              </a:buBlip>
              <a:defRPr b="1"/>
            </a:pPr>
            <a:r>
              <a:t>`package-lock.json`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https://github.com/npm/cli/blob/latest/package-lock.json" descr="https://github.com/npm/cli/blob/latest/package-lock.json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625895" y="2716428"/>
            <a:ext cx="4693456" cy="6289244"/>
          </a:xfrm>
          <a:prstGeom prst="rect">
            <a:avLst/>
          </a:prstGeom>
        </p:spPr>
      </p:pic>
      <p:sp>
        <p:nvSpPr>
          <p:cNvPr id="185" name="package-lock.js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package-lock.json</a:t>
            </a:r>
          </a:p>
        </p:txBody>
      </p:sp>
      <p:sp>
        <p:nvSpPr>
          <p:cNvPr id="186" name="Tworzy się automatyczni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Tworzy się automatycznie</a:t>
            </a:r>
          </a:p>
          <a:p>
            <a:pPr>
              <a:buBlip>
                <a:blip r:embed="rId4"/>
              </a:buBlip>
            </a:pPr>
            <a:r>
              <a:t>Określone wersje</a:t>
            </a:r>
          </a:p>
          <a:p>
            <a:pPr>
              <a:buBlip>
                <a:blip r:embed="rId4"/>
              </a:buBlip>
            </a:pPr>
            <a:r>
              <a:t>Identyczne środowisko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ela 1"/>
          <p:cNvGraphicFramePr/>
          <p:nvPr/>
        </p:nvGraphicFramePr>
        <p:xfrm>
          <a:off x="825500" y="825500"/>
          <a:ext cx="11353800" cy="8102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{EEE7283C-3CF3-47DC-8721-378D4A62B228}</a:tableStyleId>
              </a:tblPr>
              <a:tblGrid>
                <a:gridCol w="5670550"/>
                <a:gridCol w="5670550"/>
              </a:tblGrid>
              <a:tr h="2022475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DFDBD1"/>
                          </a:solidFill>
                          <a:sym typeface="Georgia"/>
                        </a:rPr>
                        <a:t>Komenda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L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DFDBD1"/>
                          </a:solidFill>
                          <a:sym typeface="Georgia"/>
                        </a:rPr>
                        <a:t>Źródło prawdy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R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2022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npm install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package.json + package-lock.json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R>
                  </a:tcPr>
                </a:tc>
              </a:tr>
              <a:tr h="2022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npm ci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package-lock.json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R>
                  </a:tcPr>
                </a:tc>
              </a:tr>
              <a:tr h="2022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npm install --frozen-lockfile (od npm 9)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B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Jeśli package.json i package-lock.json się różnią to nic nie instaluje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R>
                    <a:lnB w="12700">
                      <a:solidFill>
                        <a:schemeClr val="accent1">
                          <a:satOff val="15300"/>
                          <a:lumOff val="-29822"/>
                          <a:alpha val="80000"/>
                        </a:schemeClr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