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6.jpeg" ContentType="image/jpeg"/>
  <Override PartName="/ppt/notesSlides/notesSlide9.xml" ContentType="application/vnd.openxmlformats-officedocument.presentationml.notesSlide+xml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Przywitanie się i przedstawienie się.</a:t>
            </a:r>
          </a:p>
          <a:p>
            <a:pPr marL="388055" indent="-388055">
              <a:buSzPct val="100000"/>
              <a:buAutoNum type="arabicPeriod" startAt="1"/>
            </a:pPr>
            <a:r>
              <a:t>Dziś spróbujemy poznać 3 terminy, które początkującym adeptom wydają się często mylić.</a:t>
            </a:r>
          </a:p>
          <a:p>
            <a:pPr marL="388055" indent="-388055">
              <a:buSzPct val="100000"/>
              <a:buAutoNum type="arabicPeriod" startAt="1"/>
            </a:pPr>
            <a:r>
              <a:t>Będzie to Node, NVM oraz NPM.</a:t>
            </a:r>
          </a:p>
          <a:p>
            <a:pPr marL="388055" indent="-388055">
              <a:buSzPct val="100000"/>
              <a:buAutoNum type="arabicPeriod" startAt="1"/>
            </a:pPr>
            <a:r>
              <a:t>Przejdźmy do pierwszego.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Node to nie jest język, tylko środowisko uruchomieniowe dla JavaScript.</a:t>
            </a:r>
          </a:p>
          <a:p>
            <a:pPr marL="388055" indent="-388055">
              <a:buSzPct val="100000"/>
              <a:buAutoNum type="arabicPeriod" startAt="1"/>
            </a:pPr>
            <a:r>
              <a:t>Node wykorzystuje ten sam silnik JS, co Chrome - V8.</a:t>
            </a:r>
          </a:p>
          <a:p>
            <a:pPr marL="388055" indent="-388055">
              <a:buSzPct val="100000"/>
              <a:buAutoNum type="arabicPeriod" startAt="1"/>
            </a:pPr>
            <a:r>
              <a:t>W node nie ma window, document i alert.  Są dostępne z poziomu przeglądarki (web view).</a:t>
            </a:r>
          </a:p>
          <a:p>
            <a:pPr marL="388055" indent="-388055">
              <a:buSzPct val="100000"/>
              <a:buAutoNum type="arabicPeriod" startAt="1"/>
            </a:pPr>
            <a:r>
              <a:t>Działa jak interpreter. Pozwala odpalić JS poza przeglądarką. Np. node app.js.</a:t>
            </a:r>
          </a:p>
          <a:p>
            <a:pPr marL="388055" indent="-388055">
              <a:buSzPct val="100000"/>
              <a:buAutoNum type="arabicPeriod" startAt="1"/>
            </a:pPr>
            <a:r>
              <a:t>Może też uruchamiać usługi, np serwer Express.</a:t>
            </a:r>
          </a:p>
          <a:p>
            <a:pPr marL="388055" indent="-388055">
              <a:buSzPct val="100000"/>
              <a:buAutoNum type="arabicPeriod" startAt="1"/>
            </a:pPr>
            <a:r>
              <a:t>Asynchroniczność (async). Wszystko oparte jest na zdarzeniach i callbackach - tzw event loop. Główna zaleta - nie blokuje się.</a:t>
            </a:r>
          </a:p>
          <a:p>
            <a:pPr/>
          </a:p>
          <a:p>
            <a:pPr/>
            <a:r>
              <a:t>Node pozwala pisać backend w języku, który powstał do robienia animacji przycisków na stronach WWW.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Pierwszy zgrzyt. Node wydaje się prosty - instalujesz raz i działa. Niestety to jest złudzenie.</a:t>
            </a:r>
          </a:p>
          <a:p>
            <a:pPr marL="388055" indent="-388055">
              <a:buSzPct val="100000"/>
              <a:buAutoNum type="arabicPeriod" startAt="1"/>
            </a:pPr>
            <a:r>
              <a:t>Co kilka miesiędzy wychodzą nowe wersje: LTS, Current, Experimental.</a:t>
            </a:r>
          </a:p>
          <a:p>
            <a:pPr marL="388055" indent="-388055">
              <a:buSzPct val="100000"/>
              <a:buAutoNum type="arabicPeriod" startAt="1"/>
            </a:pPr>
            <a:r>
              <a:t>Biblioteki działają na konkretnych wersjach Node’a.</a:t>
            </a:r>
          </a:p>
          <a:p>
            <a:pPr marL="388055" indent="-388055">
              <a:buSzPct val="100000"/>
              <a:buAutoNum type="arabicPeriod" startAt="1"/>
            </a:pPr>
            <a:r>
              <a:t>Mamy więc sytuację, że projekt A wymaga Node 22, a projekt B Node 24.</a:t>
            </a:r>
          </a:p>
          <a:p>
            <a:pPr marL="388055" indent="-388055">
              <a:buSzPct val="100000"/>
              <a:buAutoNum type="arabicPeriod" startAt="1"/>
            </a:pPr>
            <a:r>
              <a:t>Odpowiedzią na to jest NVM.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Node Version Manager.</a:t>
            </a:r>
          </a:p>
          <a:p>
            <a:pPr marL="388055" indent="-388055">
              <a:buSzPct val="100000"/>
              <a:buAutoNum type="arabicPeriod" startAt="1"/>
            </a:pPr>
            <a:r>
              <a:t>Główna zaleta: Pozwala mieć wiele wersji Node równolegle. Nie trzeba odinstalowywać starych.</a:t>
            </a:r>
          </a:p>
          <a:p>
            <a:pPr marL="388055" indent="-388055">
              <a:buSzPct val="100000"/>
              <a:buAutoNum type="arabicPeriod" startAt="1"/>
            </a:pPr>
            <a:r>
              <a:t>Można ustawić, że projekt A działa na Node 22, a projekt B na Node 24.</a:t>
            </a:r>
          </a:p>
          <a:p>
            <a:pPr marL="388055" indent="-388055">
              <a:buSzPct val="100000"/>
              <a:buAutoNum type="arabicPeriod" startAt="1"/>
            </a:pPr>
            <a:r>
              <a:t>Plik nvmrc, w którym zapisujemy wersję Node.</a:t>
            </a:r>
          </a:p>
          <a:p>
            <a:pPr marL="388055" indent="-388055">
              <a:buSzPct val="100000"/>
              <a:buAutoNum type="arabicPeriod" startAt="1"/>
            </a:pPr>
            <a:r>
              <a:t>Wchodząc do katalogu wystarczy zrobić `nvm use`. Alternatywnie `nvm use 22`, `nvm use 22.8`.</a:t>
            </a:r>
          </a:p>
          <a:p>
            <a:pPr marL="388055" indent="-388055">
              <a:buSzPct val="100000"/>
              <a:buAutoNum type="arabicPeriod" startAt="1"/>
            </a:pPr>
            <a:r>
              <a:t>Izolacja, instalowanie nowej wersji bez ryzyka popsucia innych projektów.</a:t>
            </a:r>
          </a:p>
          <a:p>
            <a:pPr/>
          </a:p>
          <a:p>
            <a:pPr/>
            <a:r>
              <a:t>NVM to taki `pyenv` dla JavaScriptu, tylko z większym ryzykiem, że zapomnisz, którą wersję masz w którym projekcie.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Node Package Manager - sklep z bibliotekami dla Node.js. Odpowiednik pip w Pythonie, composer w PHP, maven w Javie.</a:t>
            </a:r>
          </a:p>
          <a:p>
            <a:pPr marL="388055" indent="-388055">
              <a:buSzPct val="100000"/>
              <a:buAutoNum type="arabicPeriod" startAt="1"/>
            </a:pPr>
            <a:r>
              <a:t>`npm install` - pobiera bibliotekę do `node_modules`, może dodać do package.json.</a:t>
            </a:r>
          </a:p>
          <a:p>
            <a:pPr marL="388055" indent="-388055">
              <a:buSzPct val="100000"/>
              <a:buAutoNum type="arabicPeriod" startAt="1"/>
            </a:pPr>
            <a:r>
              <a:t>`npm publish` - udostępnia nasz pakiet światu. Lub popsuć pół internetu (#left-pad).</a:t>
            </a:r>
          </a:p>
          <a:p>
            <a:pPr marL="388055" indent="-388055">
              <a:buSzPct val="100000"/>
              <a:buAutoNum type="arabicPeriod" startAt="1"/>
            </a:pPr>
            <a:r>
              <a:t>`package.json` - serce projektu - skrypty, lista zależności, metadane.</a:t>
            </a:r>
          </a:p>
          <a:p>
            <a:pPr marL="388055" indent="-388055">
              <a:buSzPct val="100000"/>
              <a:buAutoNum type="arabicPeriod" startAt="1"/>
            </a:pPr>
            <a:r>
              <a:t>Zależności można podzielić na deweloperskie (`devDependecies`) i produkcyjne (`dependencies`).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A przynamniej powinno.</a:t>
            </a:r>
          </a:p>
          <a:p>
            <a:pPr marL="388055" indent="-388055">
              <a:buSzPct val="100000"/>
              <a:buAutoNum type="arabicPeriod" startAt="1"/>
            </a:pPr>
            <a:r>
              <a:t>Jest to wierutne kłamstwo.</a:t>
            </a:r>
          </a:p>
          <a:p>
            <a:pPr marL="388055" indent="-388055">
              <a:buSzPct val="100000"/>
              <a:buAutoNum type="arabicPeriod" startAt="1"/>
            </a:pPr>
            <a:r>
              <a:t>Zależy od:</a:t>
            </a:r>
          </a:p>
          <a:p>
            <a:pPr lvl="1" marL="1023055" indent="-388055">
              <a:buSzPct val="100000"/>
              <a:buAutoNum type="arabicPeriod" startAt="1"/>
            </a:pPr>
            <a:r>
              <a:t>Systemu operacyjnego,</a:t>
            </a:r>
          </a:p>
          <a:p>
            <a:pPr lvl="1" marL="1023055" indent="-388055">
              <a:buSzPct val="100000"/>
              <a:buAutoNum type="arabicPeriod" startAt="1"/>
            </a:pPr>
            <a:r>
              <a:t>Architektury CPU,</a:t>
            </a:r>
          </a:p>
          <a:p>
            <a:pPr lvl="1" marL="1023055" indent="-388055">
              <a:buSzPct val="100000"/>
              <a:buAutoNum type="arabicPeriod" startAt="1"/>
            </a:pPr>
            <a:r>
              <a:t>Wersji Node,</a:t>
            </a:r>
          </a:p>
          <a:p>
            <a:pPr lvl="1" marL="1023055" indent="-388055">
              <a:buSzPct val="100000"/>
              <a:buAutoNum type="arabicPeriod" startAt="1"/>
            </a:pPr>
            <a:r>
              <a:t>Proxy / serwer artefaktów / prywatnego registry,</a:t>
            </a:r>
          </a:p>
          <a:p>
            <a:pPr lvl="1" marL="1023055" indent="-388055">
              <a:buSzPct val="100000"/>
              <a:buAutoNum type="arabicPeriod" startAt="1"/>
            </a:pPr>
            <a:r>
              <a:t>Cache.</a:t>
            </a:r>
          </a:p>
          <a:p>
            <a:pPr/>
            <a:r>
              <a:t>Dlatego często jeden z programistów mówi: “u mnie działa”, a drugi mu odpowiada: “u mnie też, ale inaczej”.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NPM to klasyk, ale nie jest jedynym graczem.</a:t>
            </a:r>
          </a:p>
          <a:p>
            <a:pPr marL="388055" indent="-388055">
              <a:buSzPct val="100000"/>
              <a:buAutoNum type="arabicPeriod" startAt="1"/>
            </a:pPr>
            <a:r>
              <a:t>Yarn - facebookowy eksperyment, szybszy, cache’uje zależności.</a:t>
            </a:r>
          </a:p>
          <a:p>
            <a:pPr marL="388055" indent="-388055">
              <a:buSzPct val="100000"/>
              <a:buAutoNum type="arabicPeriod" startAt="1"/>
            </a:pPr>
            <a:r>
              <a:t>pnpm - nowoczesny, linkuje paczki, zamiast kopiować, potrafi zaoszczędzić gigabajty.</a:t>
            </a:r>
          </a:p>
          <a:p>
            <a:pPr marL="388055" indent="-388055">
              <a:buSzPct val="100000"/>
              <a:buAutoNum type="arabicPeriod" startAt="1"/>
            </a:pPr>
            <a:r>
              <a:t>Bun - nastawiony na szybkość, dodatkowo jest środowiskiem uruchomieniowym.</a:t>
            </a:r>
          </a:p>
          <a:p>
            <a:pPr/>
          </a:p>
          <a:p>
            <a:pPr/>
            <a:r>
              <a:t>W praktyce NPM jest królem, bo jest domyślny, ale wielu programistów odchodzi w projektach monorepo na rzecz innych rozwiązań.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Jeżeli myślicie, że czarne dziury są ciężkie, to poczekajcie, aż otworzycie folder `node_modules` w jakimś projekcie JS.</a:t>
            </a:r>
          </a:p>
          <a:p>
            <a:pPr marL="388055" indent="-388055">
              <a:buSzPct val="100000"/>
              <a:buAutoNum type="arabicPeriod" startAt="1"/>
            </a:pPr>
            <a:r>
              <a:t>W JS zwykło się mówić: “Jeżeli coś nie działa, usuń `node_modules`”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Programiści JS są najbardziej leniwi wśród wszystkich ras.</a:t>
            </a:r>
          </a:p>
          <a:p>
            <a:pPr marL="388055" indent="-388055">
              <a:buSzPct val="100000"/>
              <a:buAutoNum type="arabicPeriod" startAt="1"/>
            </a:pPr>
            <a:r>
              <a:t>W JSie istnieją paczki do wszystkiego, co rodzi spaghetti zależności.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ytu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Zbliżenie liści herbaty"/>
          <p:cNvSpPr/>
          <p:nvPr>
            <p:ph type="pic" sz="quarter" idx="21"/>
          </p:nvPr>
        </p:nvSpPr>
        <p:spPr>
          <a:xfrm>
            <a:off x="6858000" y="4940300"/>
            <a:ext cx="5295900" cy="3915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Zbliżenie rozdrobnionych, suszonych liści herbaty w brązowej miseczce"/>
          <p:cNvSpPr/>
          <p:nvPr>
            <p:ph type="pic" sz="quarter" idx="22"/>
          </p:nvPr>
        </p:nvSpPr>
        <p:spPr>
          <a:xfrm>
            <a:off x="6435877" y="904675"/>
            <a:ext cx="5869837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Zbliżenie trzech kulek herbaty na białym płótnie"/>
          <p:cNvSpPr/>
          <p:nvPr>
            <p:ph type="pic" sz="half" idx="23"/>
          </p:nvPr>
        </p:nvSpPr>
        <p:spPr>
          <a:xfrm>
            <a:off x="952500" y="889554"/>
            <a:ext cx="5831509" cy="80321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Janek Jabłonka"/>
          <p:cNvSpPr txBox="1"/>
          <p:nvPr>
            <p:ph type="body" sz="quarter" idx="21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Janek Jabłonka</a:t>
            </a:r>
          </a:p>
        </p:txBody>
      </p:sp>
      <p:sp>
        <p:nvSpPr>
          <p:cNvPr id="114" name="„Wpisz tu cytat.”"/>
          <p:cNvSpPr txBox="1"/>
          <p:nvPr>
            <p:ph type="body" sz="quarter" idx="22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pPr/>
            <a:r>
              <a:t>„Wpisz tu cytat.”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Zbliżenie liści herbaty"/>
          <p:cNvSpPr/>
          <p:nvPr>
            <p:ph type="pic" idx="21"/>
          </p:nvPr>
        </p:nvSpPr>
        <p:spPr>
          <a:xfrm>
            <a:off x="-825500" y="-1016000"/>
            <a:ext cx="14782800" cy="10929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oziom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bliżenie liści herbaty Srebrna igła na białym talerzyku"/>
          <p:cNvSpPr/>
          <p:nvPr>
            <p:ph type="pic" sz="quarter" idx="21"/>
          </p:nvPr>
        </p:nvSpPr>
        <p:spPr>
          <a:xfrm>
            <a:off x="673100" y="711200"/>
            <a:ext cx="4124325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Zbliżenie brązowego zestawu do herbaty; w jednej filiżance znajduje się herbata"/>
          <p:cNvSpPr/>
          <p:nvPr>
            <p:ph type="pic" sz="half" idx="22"/>
          </p:nvPr>
        </p:nvSpPr>
        <p:spPr>
          <a:xfrm>
            <a:off x="3886200" y="711200"/>
            <a:ext cx="8709005" cy="550152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kst tytułowy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23" name="Treść - poziom 1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bliżenie liści herbaty Srebrna igła na białym talerzyku"/>
          <p:cNvSpPr/>
          <p:nvPr>
            <p:ph type="pic" sz="half" idx="21"/>
          </p:nvPr>
        </p:nvSpPr>
        <p:spPr>
          <a:xfrm>
            <a:off x="7645400" y="17018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kst tytułowy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41" name="Treść - poziom 1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58" name="Treść - poziom 1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 ze zdjęcie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bliżenie liści herbaty Srebrna igła na białym talerzyku"/>
          <p:cNvSpPr/>
          <p:nvPr>
            <p:ph type="pic" sz="half" idx="21"/>
          </p:nvPr>
        </p:nvSpPr>
        <p:spPr>
          <a:xfrm>
            <a:off x="7391400" y="26924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68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punktory, małe wideo na żyw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77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punktory, duże wideo na żyw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86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awidrylko.com" TargetMode="External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hyperlink" Target="https://nodejs.org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hyperlink" Target="https://github.com/nvm-sh/nv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hyperlink" Target="https://www.npmjs.com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Relationship Id="rId4" Type="http://schemas.openxmlformats.org/officeDocument/2006/relationships/hyperlink" Target="https://www.reddit.com/r/ProgrammerHumor/comments/6s0wov/heaviest_objects_in_the_universe/" TargetMode="External"/><Relationship Id="rId5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Relationship Id="rId4" Type="http://schemas.openxmlformats.org/officeDocument/2006/relationships/hyperlink" Target="https://www.reddit.com/r/ProgrammerHumor/comments/htwluj/npm_all_the_things/" TargetMode="External"/><Relationship Id="rId5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stęp do Node.j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Wstęp do Node.js</a:t>
            </a:r>
          </a:p>
        </p:txBody>
      </p:sp>
      <p:sp>
        <p:nvSpPr>
          <p:cNvPr id="140" name="NODE, NVM, NPM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NODE, NVM, NPM…</a:t>
            </a:r>
          </a:p>
        </p:txBody>
      </p:sp>
      <p:grpSp>
        <p:nvGrpSpPr>
          <p:cNvPr id="143" name="Dawid Ryłko"/>
          <p:cNvGrpSpPr/>
          <p:nvPr/>
        </p:nvGrpSpPr>
        <p:grpSpPr>
          <a:xfrm>
            <a:off x="5232995" y="6386215"/>
            <a:ext cx="2538810" cy="685801"/>
            <a:chOff x="0" y="0"/>
            <a:chExt cx="2538809" cy="685800"/>
          </a:xfrm>
        </p:grpSpPr>
        <p:sp>
          <p:nvSpPr>
            <p:cNvPr id="142" name="Dawid Ryłko"/>
            <p:cNvSpPr txBox="1"/>
            <p:nvPr/>
          </p:nvSpPr>
          <p:spPr>
            <a:xfrm>
              <a:off x="31750" y="31750"/>
              <a:ext cx="2475310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3200" u="sng"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>
                  <a:effectLst/>
                </a:defRPr>
              </a:pPr>
              <a:r>
                <a:rPr u="sng">
                  <a:hlinkClick r:id="rId3" invalidUrl="" action="" tgtFrame="" tooltip="" history="1" highlightClick="0" endSnd="0"/>
                </a:rPr>
                <a:t>Dawid Ryłko</a:t>
              </a:r>
            </a:p>
          </p:txBody>
        </p:sp>
        <p:pic>
          <p:nvPicPr>
            <p:cNvPr id="141" name="Dawid Ryłko Dawid Ryłko" descr="Dawid Ryłko Dawid Ryłk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538810" cy="685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- każdy programista JavaScrip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każdy programista JavaScript</a:t>
            </a:r>
          </a:p>
        </p:txBody>
      </p:sp>
      <p:sp>
        <p:nvSpPr>
          <p:cNvPr id="195" name="„Dziwne… u mnie działa.”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„Dziwne… u mnie działa.”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Node.js CLIhttps://github.com/denysdovhan/wtfjs" descr="Node.js CLIhttps://github.com/denysdovhan/wtfjs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021155" y="2730500"/>
            <a:ext cx="5239435" cy="6261100"/>
          </a:xfrm>
          <a:prstGeom prst="rect">
            <a:avLst/>
          </a:prstGeom>
        </p:spPr>
      </p:pic>
      <p:sp>
        <p:nvSpPr>
          <p:cNvPr id="148" name="Node.j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Node.js</a:t>
            </a:r>
          </a:p>
        </p:txBody>
      </p:sp>
      <p:sp>
        <p:nvSpPr>
          <p:cNvPr id="149" name="Środowisko uruchomieniow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2015" indent="-382015" defTabSz="549148">
              <a:spcBef>
                <a:spcPts val="3300"/>
              </a:spcBef>
              <a:buBlip>
                <a:blip r:embed="rId4"/>
              </a:buBlip>
              <a:defRPr sz="3008">
                <a:effectLst>
                  <a:outerShdw sx="100000" sy="100000" kx="0" ky="0" algn="b" rotWithShape="0" blurRad="23876" dist="1193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Środowisko uruchomieniowe</a:t>
            </a:r>
          </a:p>
          <a:p>
            <a:pPr marL="382015" indent="-382015" defTabSz="549148">
              <a:spcBef>
                <a:spcPts val="3300"/>
              </a:spcBef>
              <a:buBlip>
                <a:blip r:embed="rId4"/>
              </a:buBlip>
              <a:defRPr sz="3008">
                <a:effectLst>
                  <a:outerShdw sx="100000" sy="100000" kx="0" ky="0" algn="b" rotWithShape="0" blurRad="23876" dist="1193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V8</a:t>
            </a:r>
          </a:p>
          <a:p>
            <a:pPr marL="382015" indent="-382015" defTabSz="549148">
              <a:spcBef>
                <a:spcPts val="3300"/>
              </a:spcBef>
              <a:buBlip>
                <a:blip r:embed="rId4"/>
              </a:buBlip>
              <a:defRPr sz="3008">
                <a:effectLst>
                  <a:outerShdw sx="100000" sy="100000" kx="0" ky="0" algn="b" rotWithShape="0" blurRad="23876" dist="1193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Brak window, document, alert</a:t>
            </a:r>
          </a:p>
          <a:p>
            <a:pPr marL="382015" indent="-382015" defTabSz="549148">
              <a:spcBef>
                <a:spcPts val="3300"/>
              </a:spcBef>
              <a:buBlip>
                <a:blip r:embed="rId4"/>
              </a:buBlip>
              <a:defRPr sz="3008">
                <a:effectLst>
                  <a:outerShdw sx="100000" sy="100000" kx="0" ky="0" algn="b" rotWithShape="0" blurRad="23876" dist="1193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CLI</a:t>
            </a:r>
          </a:p>
          <a:p>
            <a:pPr marL="382015" indent="-382015" defTabSz="549148">
              <a:spcBef>
                <a:spcPts val="3300"/>
              </a:spcBef>
              <a:buBlip>
                <a:blip r:embed="rId4"/>
              </a:buBlip>
              <a:defRPr sz="3008">
                <a:effectLst>
                  <a:outerShdw sx="100000" sy="100000" kx="0" ky="0" algn="b" rotWithShape="0" blurRad="23876" dist="1193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Serwer</a:t>
            </a:r>
          </a:p>
          <a:p>
            <a:pPr marL="382015" indent="-382015" defTabSz="549148">
              <a:spcBef>
                <a:spcPts val="3300"/>
              </a:spcBef>
              <a:buBlip>
                <a:blip r:embed="rId4"/>
              </a:buBlip>
              <a:defRPr sz="3008">
                <a:effectLst>
                  <a:outerShdw sx="100000" sy="100000" kx="0" ky="0" algn="b" rotWithShape="0" blurRad="23876" dist="11938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https://nodejs.org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Zainstaluję Node raz i będzie działać wszędz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pc="284" sz="5696">
                <a:effectLst>
                  <a:outerShdw sx="100000" sy="100000" kx="0" ky="0" algn="b" rotWithShape="0" blurRad="22606" dist="11303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Zainstaluję Node raz i będzie działać wszędzie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nvm lsnvm use 22" descr="nvm lsnvm use 22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635005" y="2730500"/>
            <a:ext cx="4186391" cy="6261100"/>
          </a:xfrm>
          <a:prstGeom prst="rect">
            <a:avLst/>
          </a:prstGeom>
        </p:spPr>
      </p:pic>
      <p:sp>
        <p:nvSpPr>
          <p:cNvPr id="158" name="Zarządzanie wersjami Node.j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Zarządzanie wersjami Node.js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Konkretny Node dla projektu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.nvmrc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Prostota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Bezpieczeństwo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https://github.com/nvm-sh/nvm</a:t>
            </a:r>
          </a:p>
        </p:txBody>
      </p:sp>
      <p:sp>
        <p:nvSpPr>
          <p:cNvPr id="159" name="NV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NVM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node_modules sample" descr="node_modules sample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729282" y="2730500"/>
            <a:ext cx="3997836" cy="6261100"/>
          </a:xfrm>
          <a:prstGeom prst="rect">
            <a:avLst/>
          </a:prstGeom>
        </p:spPr>
      </p:pic>
      <p:sp>
        <p:nvSpPr>
          <p:cNvPr id="164" name="NP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NPM</a:t>
            </a:r>
          </a:p>
        </p:txBody>
      </p:sp>
      <p:sp>
        <p:nvSpPr>
          <p:cNvPr id="165" name="Package manage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Package manager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Instalacja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Publikacja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package.json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Skrypty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Zależności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https://www.npmjs.com/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pm install zawsze działa tak samo na każdym komputer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pc="268" sz="5376">
                <a:effectLst>
                  <a:outerShdw sx="100000" sy="100000" kx="0" ky="0" algn="b" rotWithShape="0" blurRad="21336" dist="10668" dir="16200000">
                    <a:srgbClr val="3A3A3A">
                      <a:alpha val="35000"/>
                    </a:srgbClr>
                  </a:outerShdw>
                </a:effectLst>
              </a:defRPr>
            </a:pPr>
            <a:r>
              <a:rPr cap="none"/>
              <a:t>npm install</a:t>
            </a:r>
            <a:br>
              <a:rPr cap="none"/>
            </a:br>
            <a:r>
              <a:t>zawsze działa tak samo na każdym komputerze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yarn" descr="yar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2143" y="3902911"/>
            <a:ext cx="6141866" cy="2759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npm" descr="np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258" y="563805"/>
            <a:ext cx="7399486" cy="2877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npm" descr="pnpm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7786" y="6335975"/>
            <a:ext cx="4064579" cy="2877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bun" descr="bu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91199" y="3974279"/>
            <a:ext cx="18288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node_modules meme" descr="node_modules mem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2083" t="0" r="2083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183" name="Źródło: reddit.com"/>
          <p:cNvGrpSpPr/>
          <p:nvPr/>
        </p:nvGrpSpPr>
        <p:grpSpPr>
          <a:xfrm>
            <a:off x="91796" y="8980208"/>
            <a:ext cx="3625256" cy="685801"/>
            <a:chOff x="0" y="0"/>
            <a:chExt cx="3625254" cy="685800"/>
          </a:xfrm>
        </p:grpSpPr>
        <p:sp>
          <p:nvSpPr>
            <p:cNvPr id="182" name="Źródło: reddit.com"/>
            <p:cNvSpPr txBox="1"/>
            <p:nvPr/>
          </p:nvSpPr>
          <p:spPr>
            <a:xfrm>
              <a:off x="31750" y="31750"/>
              <a:ext cx="3561755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3200">
                  <a:effectLst/>
                </a:defRPr>
              </a:pPr>
              <a:r>
                <a:t>Źródło: </a:t>
              </a:r>
              <a:r>
                <a:rPr u="sng">
                  <a:hlinkClick r:id="rId4" invalidUrl="" action="" tgtFrame="" tooltip="" history="1" highlightClick="0" endSnd="0"/>
                </a:rPr>
                <a:t>reddit.com</a:t>
              </a:r>
            </a:p>
          </p:txBody>
        </p:sp>
        <p:pic>
          <p:nvPicPr>
            <p:cNvPr id="181" name="Źródło: reddit.com Źródło: reddit.com" descr="Źródło: reddit.com Źródło: reddit.com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25255" cy="685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npm meme" descr="npm mem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4708" r="0" b="1448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190" name="Źródło: reddit.com"/>
          <p:cNvGrpSpPr/>
          <p:nvPr/>
        </p:nvGrpSpPr>
        <p:grpSpPr>
          <a:xfrm>
            <a:off x="9300448" y="97698"/>
            <a:ext cx="3625256" cy="685801"/>
            <a:chOff x="0" y="0"/>
            <a:chExt cx="3625254" cy="685800"/>
          </a:xfrm>
        </p:grpSpPr>
        <p:sp>
          <p:nvSpPr>
            <p:cNvPr id="189" name="Źródło: reddit.com"/>
            <p:cNvSpPr txBox="1"/>
            <p:nvPr/>
          </p:nvSpPr>
          <p:spPr>
            <a:xfrm>
              <a:off x="31750" y="31750"/>
              <a:ext cx="3561755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3200">
                  <a:effectLst/>
                </a:defRPr>
              </a:pPr>
              <a:r>
                <a:t>Źródło: </a:t>
              </a:r>
              <a:r>
                <a:rPr u="sng">
                  <a:hlinkClick r:id="rId4" invalidUrl="" action="" tgtFrame="" tooltip="" history="1" highlightClick="0" endSnd="0"/>
                </a:rPr>
                <a:t>reddit.com</a:t>
              </a:r>
            </a:p>
          </p:txBody>
        </p:sp>
        <p:pic>
          <p:nvPicPr>
            <p:cNvPr id="188" name="Źródło: reddit.com Źródło: reddit.com" descr="Źródło: reddit.com Źródło: reddit.com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25255" cy="685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5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5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